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  <p:sldMasterId id="2147483677" r:id="rId2"/>
  </p:sldMasterIdLst>
  <p:notesMasterIdLst>
    <p:notesMasterId r:id="rId14"/>
  </p:notesMasterIdLst>
  <p:sldIdLst>
    <p:sldId id="256" r:id="rId3"/>
    <p:sldId id="257" r:id="rId4"/>
    <p:sldId id="269" r:id="rId5"/>
    <p:sldId id="270" r:id="rId6"/>
    <p:sldId id="273" r:id="rId7"/>
    <p:sldId id="274" r:id="rId8"/>
    <p:sldId id="262" r:id="rId9"/>
    <p:sldId id="263" r:id="rId10"/>
    <p:sldId id="264" r:id="rId11"/>
    <p:sldId id="265" r:id="rId12"/>
    <p:sldId id="259" r:id="rId13"/>
  </p:sldIdLst>
  <p:sldSz cx="9144000" cy="5143500" type="screen16x9"/>
  <p:notesSz cx="6858000" cy="9144000"/>
  <p:embeddedFontLst>
    <p:embeddedFont>
      <p:font typeface="Audiowide" panose="02000503000000020004" pitchFamily="2" charset="0"/>
      <p:regular r:id="rId15"/>
    </p:embeddedFont>
    <p:embeddedFont>
      <p:font typeface="Helvetica Neue Light" panose="02000403000000020004" pitchFamily="2" charset="0"/>
      <p:regular r:id="rId16"/>
      <p:bold r:id="rId17"/>
      <p:italic r:id="rId18"/>
      <p:boldItalic r:id="rId19"/>
    </p:embeddedFont>
    <p:embeddedFont>
      <p:font typeface="Roboto" panose="02000000000000000000" pitchFamily="2" charset="0"/>
      <p:regular r:id="rId20"/>
      <p:bold r:id="rId21"/>
      <p:italic r:id="rId22"/>
      <p:boldItalic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6D5"/>
    <a:srgbClr val="42416D"/>
    <a:srgbClr val="290E48"/>
    <a:srgbClr val="AD0461"/>
    <a:srgbClr val="04A2C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364"/>
    <p:restoredTop sz="94676"/>
  </p:normalViewPr>
  <p:slideViewPr>
    <p:cSldViewPr snapToGrid="0">
      <p:cViewPr varScale="1">
        <p:scale>
          <a:sx n="141" d="100"/>
          <a:sy n="141" d="100"/>
        </p:scale>
        <p:origin x="704" y="1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font" Target="fonts/font4.fntdata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font" Target="fonts/font7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3.fntdata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10" Type="http://schemas.openxmlformats.org/officeDocument/2006/relationships/slide" Target="slides/slide8.xml"/><Relationship Id="rId19" Type="http://schemas.openxmlformats.org/officeDocument/2006/relationships/font" Target="fonts/font5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387cfdbd564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5" name="Google Shape;135;g387cfdbd564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87cfdbd564_0_2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2" name="Google Shape;202;g387cfdbd564_0_2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87cfdbd564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0" name="Google Shape;160;g387cfdbd564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87cfdbd564_0_2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4" name="Google Shape;144;g387cfdbd564_0_2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387cfdbd564_0_2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3" name="Google Shape;153;g387cfdbd564_0_2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07172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387cfdbd564_0_2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3" name="Google Shape;153;g387cfdbd564_0_2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74183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87cfdbd564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0" name="Google Shape;160;g387cfdbd564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069723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87cfdbd564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0" name="Google Shape;160;g387cfdbd564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883735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387cfdbd564_0_2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1" name="Google Shape;181;g387cfdbd564_0_2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387cfdbd564_0_2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8" name="Google Shape;188;g387cfdbd564_0_2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387cfdbd564_0_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5" name="Google Shape;195;g387cfdbd564_0_2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3">
  <p:cSld name="TITLE_AND_BODY_4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1" name="Google Shape;61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lain slide 1">
  <p:cSld name="Custom Layout 2_1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 txBox="1"/>
          <p:nvPr/>
        </p:nvSpPr>
        <p:spPr>
          <a:xfrm>
            <a:off x="0" y="4867500"/>
            <a:ext cx="308700" cy="2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3D3C3B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‹N›</a:t>
            </a:fld>
            <a:endParaRPr sz="800" b="0" i="0" u="none" strike="noStrike" cap="none">
              <a:solidFill>
                <a:srgbClr val="3D3C3B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64" name="Google Shape;64;p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843147" y="4663225"/>
            <a:ext cx="1010976" cy="30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6"/>
          <p:cNvPicPr preferRelativeResize="0"/>
          <p:nvPr/>
        </p:nvPicPr>
        <p:blipFill rotWithShape="1">
          <a:blip r:embed="rId3">
            <a:alphaModFix amt="6000"/>
          </a:blip>
          <a:srcRect/>
          <a:stretch/>
        </p:blipFill>
        <p:spPr>
          <a:xfrm>
            <a:off x="3378625" y="2347025"/>
            <a:ext cx="5765376" cy="2796476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6"/>
          <p:cNvSpPr txBox="1">
            <a:spLocks noGrp="1"/>
          </p:cNvSpPr>
          <p:nvPr>
            <p:ph type="title"/>
          </p:nvPr>
        </p:nvSpPr>
        <p:spPr>
          <a:xfrm>
            <a:off x="308977" y="229100"/>
            <a:ext cx="6783900" cy="4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0000" rIns="91425" bIns="9000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1C7F"/>
              </a:buClr>
              <a:buSzPts val="2200"/>
              <a:buNone/>
              <a:defRPr sz="2200" i="0" u="none" strike="noStrike" cap="none">
                <a:solidFill>
                  <a:srgbClr val="701C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7" name="Google Shape;67;p16"/>
          <p:cNvSpPr txBox="1"/>
          <p:nvPr/>
        </p:nvSpPr>
        <p:spPr>
          <a:xfrm>
            <a:off x="0" y="4810400"/>
            <a:ext cx="91440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" sz="700" b="0" i="0" u="none" strike="noStrike" cap="none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rPr>
              <a:t>COPYRIGHT (C) 2025, ECLIPSE FOUNDATION</a:t>
            </a:r>
            <a:endParaRPr sz="700" b="0" i="0" u="none" strike="noStrike" cap="none"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7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70" name="Google Shape;70;p17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71" name="Google Shape;71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4" name="Google Shape;74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8" name="Google Shape;78;p19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9" name="Google Shape;79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5" name="Google Shape;85;p21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86" name="Google Shape;86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2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89" name="Google Shape;89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3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23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93" name="Google Shape;93;p23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94" name="Google Shape;94;p23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5" name="Google Shape;95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4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98" name="Google Shape;98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5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01" name="Google Shape;101;p25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2" name="Google Shape;102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1">
  <p:cSld name="ONE_COLUMN_TEXT_1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  <p:pic>
        <p:nvPicPr>
          <p:cNvPr id="107" name="Google Shape;107;p2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774125" y="0"/>
            <a:ext cx="636987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27"/>
          <p:cNvSpPr txBox="1"/>
          <p:nvPr/>
        </p:nvSpPr>
        <p:spPr>
          <a:xfrm>
            <a:off x="3321725" y="347950"/>
            <a:ext cx="5421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1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9" name="Google Shape;109;p27"/>
          <p:cNvSpPr txBox="1"/>
          <p:nvPr/>
        </p:nvSpPr>
        <p:spPr>
          <a:xfrm>
            <a:off x="3321725" y="1236181"/>
            <a:ext cx="5421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0" name="Google Shape;110;p27"/>
          <p:cNvSpPr txBox="1"/>
          <p:nvPr/>
        </p:nvSpPr>
        <p:spPr>
          <a:xfrm>
            <a:off x="3321725" y="2124413"/>
            <a:ext cx="5637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1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" name="Google Shape;111;p27"/>
          <p:cNvSpPr txBox="1"/>
          <p:nvPr/>
        </p:nvSpPr>
        <p:spPr>
          <a:xfrm>
            <a:off x="3321725" y="3012644"/>
            <a:ext cx="5421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1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" name="Google Shape;112;p27"/>
          <p:cNvSpPr txBox="1"/>
          <p:nvPr/>
        </p:nvSpPr>
        <p:spPr>
          <a:xfrm>
            <a:off x="3321725" y="3900875"/>
            <a:ext cx="5421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1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" name="Google Shape;113;p27"/>
          <p:cNvSpPr txBox="1"/>
          <p:nvPr/>
        </p:nvSpPr>
        <p:spPr>
          <a:xfrm>
            <a:off x="0" y="4760400"/>
            <a:ext cx="9144000" cy="3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" sz="600" b="0" i="0" u="none" strike="noStrike" cap="none">
                <a:solidFill>
                  <a:srgbClr val="AEABAB"/>
                </a:solidFill>
                <a:latin typeface="Roboto"/>
                <a:ea typeface="Roboto"/>
                <a:cs typeface="Roboto"/>
                <a:sym typeface="Roboto"/>
              </a:rPr>
              <a:t>COPYRIGHT (C) 2025, ECLIPSE FOUNDATION. | THIS WORK IS LICENSED UNDER A CREATIVE COMMONS ATTRIBUTION 4.0 INTERNATIONAL LICENSE (CC BY 4.0)</a:t>
            </a:r>
            <a:endParaRPr sz="600" b="0" i="0" u="none" strike="noStrike" cap="none">
              <a:solidFill>
                <a:srgbClr val="AEABAB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endParaRPr sz="600" b="0" i="0" u="none" strike="noStrike" cap="none">
              <a:solidFill>
                <a:srgbClr val="AEABA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4" name="Google Shape;114;p27"/>
          <p:cNvSpPr txBox="1"/>
          <p:nvPr/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‹N›</a:t>
            </a:fld>
            <a:endParaRPr sz="100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5" name="Google Shape;115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57550" y="4664025"/>
            <a:ext cx="1038973" cy="316325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7"/>
          <p:cNvSpPr txBox="1"/>
          <p:nvPr/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‹N›</a:t>
            </a:fld>
            <a:endParaRPr sz="100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1">
  <p:cSld name="TITLE_AND_BODY_1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  <p:pic>
        <p:nvPicPr>
          <p:cNvPr id="120" name="Google Shape;120;p2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843147" y="4663225"/>
            <a:ext cx="1010976" cy="30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00" y="1152475"/>
            <a:ext cx="8551898" cy="3416401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8"/>
          <p:cNvSpPr txBox="1"/>
          <p:nvPr/>
        </p:nvSpPr>
        <p:spPr>
          <a:xfrm>
            <a:off x="0" y="4810400"/>
            <a:ext cx="91440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" sz="700" b="0" i="0" u="none" strike="noStrike" cap="none">
                <a:solidFill>
                  <a:srgbClr val="9E9E9E"/>
                </a:solidFill>
                <a:latin typeface="Roboto"/>
                <a:ea typeface="Roboto"/>
                <a:cs typeface="Roboto"/>
                <a:sym typeface="Roboto"/>
              </a:rPr>
              <a:t>COPYRIGHT (C) 2025, ECLIPSE FOUNDATION</a:t>
            </a:r>
            <a:endParaRPr sz="700" b="0" i="0" u="none" strike="noStrike" cap="none">
              <a:solidFill>
                <a:srgbClr val="9E9E9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1 1">
  <p:cSld name="TITLE_AND_BODY_2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2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6" name="Google Shape;126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 1">
  <p:cSld name="CAPTION_ONLY_1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  <p:pic>
        <p:nvPicPr>
          <p:cNvPr id="129" name="Google Shape;129;p3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07650" y="-157900"/>
            <a:ext cx="9251650" cy="5301399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30"/>
          <p:cNvSpPr txBox="1"/>
          <p:nvPr/>
        </p:nvSpPr>
        <p:spPr>
          <a:xfrm>
            <a:off x="8464552" y="4652357"/>
            <a:ext cx="555300" cy="4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‹N›</a:t>
            </a:fld>
            <a:endParaRPr sz="100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30"/>
          <p:cNvSpPr txBox="1"/>
          <p:nvPr/>
        </p:nvSpPr>
        <p:spPr>
          <a:xfrm>
            <a:off x="8464552" y="4652357"/>
            <a:ext cx="555300" cy="4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‹N›</a:t>
            </a:fld>
            <a:endParaRPr sz="100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30"/>
          <p:cNvSpPr txBox="1"/>
          <p:nvPr/>
        </p:nvSpPr>
        <p:spPr>
          <a:xfrm>
            <a:off x="0" y="4810400"/>
            <a:ext cx="91440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" sz="7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COPYRIGHT (C) 2025, ECLIPSE FOUNDATION</a:t>
            </a:r>
            <a:endParaRPr sz="7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  <p:sldLayoutId id="2147483674" r:id="rId15"/>
    <p:sldLayoutId id="2147483675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image" Target="../media/image2.png"/><Relationship Id="rId7" Type="http://schemas.openxmlformats.org/officeDocument/2006/relationships/image" Target="../media/image13.png"/><Relationship Id="rId12" Type="http://schemas.openxmlformats.org/officeDocument/2006/relationships/image" Target="../media/image18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31" title="2025_SDV_Hackathon_Zoombg_v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8" name="Google Shape;138;p31"/>
          <p:cNvGrpSpPr/>
          <p:nvPr/>
        </p:nvGrpSpPr>
        <p:grpSpPr>
          <a:xfrm>
            <a:off x="0" y="4044950"/>
            <a:ext cx="9144000" cy="1057950"/>
            <a:chOff x="0" y="4044950"/>
            <a:chExt cx="9144000" cy="1057950"/>
          </a:xfrm>
        </p:grpSpPr>
        <p:pic>
          <p:nvPicPr>
            <p:cNvPr id="139" name="Google Shape;139;p31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68625" y="4044950"/>
              <a:ext cx="1634028" cy="5680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0" name="Google Shape;140;p31"/>
            <p:cNvSpPr txBox="1"/>
            <p:nvPr/>
          </p:nvSpPr>
          <p:spPr>
            <a:xfrm>
              <a:off x="0" y="4810400"/>
              <a:ext cx="9144000" cy="29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rPr lang="en" sz="700" b="0" i="0" u="none" strike="noStrike" cap="non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COPYRIGHT (C) 2025, ECLIPSE FOUNDATION</a:t>
              </a:r>
              <a:endParaRPr sz="7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41" name="Google Shape;141;p31"/>
          <p:cNvSpPr txBox="1"/>
          <p:nvPr/>
        </p:nvSpPr>
        <p:spPr>
          <a:xfrm>
            <a:off x="1924100" y="1148600"/>
            <a:ext cx="7612800" cy="20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" sz="4000" b="0" i="0" u="none" strike="noStrike" cap="none">
                <a:solidFill>
                  <a:srgbClr val="EE0C90"/>
                </a:solidFill>
                <a:latin typeface="Audiowide"/>
                <a:ea typeface="Audiowide"/>
                <a:cs typeface="Audiowide"/>
                <a:sym typeface="Audiowide"/>
              </a:rPr>
              <a:t>Chapter III - 2025</a:t>
            </a:r>
            <a:endParaRPr sz="4000" b="0" i="0" u="none" strike="noStrike" cap="none">
              <a:solidFill>
                <a:srgbClr val="EE0C90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40" title="2025_SDV_Hackathon_Zoombg_v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5" name="Google Shape;205;p40"/>
          <p:cNvGrpSpPr/>
          <p:nvPr/>
        </p:nvGrpSpPr>
        <p:grpSpPr>
          <a:xfrm>
            <a:off x="0" y="4044950"/>
            <a:ext cx="9144000" cy="1057950"/>
            <a:chOff x="0" y="4044950"/>
            <a:chExt cx="9144000" cy="1057950"/>
          </a:xfrm>
        </p:grpSpPr>
        <p:pic>
          <p:nvPicPr>
            <p:cNvPr id="206" name="Google Shape;206;p40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68625" y="4044950"/>
              <a:ext cx="1634028" cy="5680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7" name="Google Shape;207;p40"/>
            <p:cNvSpPr txBox="1"/>
            <p:nvPr/>
          </p:nvSpPr>
          <p:spPr>
            <a:xfrm>
              <a:off x="0" y="4810400"/>
              <a:ext cx="9144000" cy="29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rPr lang="en" sz="700" b="0" i="0" u="none" strike="noStrike" cap="non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COPYRIGHT (C) 2025, ECLIPSE FOUNDATION</a:t>
              </a:r>
              <a:endParaRPr sz="7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208" name="Google Shape;208;p40"/>
          <p:cNvSpPr txBox="1"/>
          <p:nvPr/>
        </p:nvSpPr>
        <p:spPr>
          <a:xfrm>
            <a:off x="0" y="2073175"/>
            <a:ext cx="9144000" cy="20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5000" dirty="0">
                <a:solidFill>
                  <a:schemeClr val="lt1"/>
                </a:solidFill>
                <a:latin typeface="Audiowide"/>
                <a:ea typeface="Audiowide"/>
                <a:cs typeface="Audiowide"/>
                <a:sym typeface="Audiowide"/>
              </a:rPr>
              <a:t>Thank You slide</a:t>
            </a:r>
            <a:endParaRPr sz="5000" dirty="0">
              <a:solidFill>
                <a:schemeClr val="lt1"/>
              </a:solidFill>
              <a:latin typeface="Audiowide"/>
              <a:ea typeface="Audiowide"/>
              <a:cs typeface="Audiowide"/>
              <a:sym typeface="Audiowide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lt1"/>
                </a:solidFill>
                <a:latin typeface="Audiowide"/>
                <a:ea typeface="Audiowide"/>
                <a:cs typeface="Audiowide"/>
                <a:sym typeface="Audiowide"/>
              </a:rPr>
              <a:t>Thank your audience and encourage them to get in touch afterwards.</a:t>
            </a:r>
            <a:endParaRPr dirty="0">
              <a:solidFill>
                <a:schemeClr val="lt1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8" flipH="1">
            <a:off x="0" y="159426"/>
            <a:ext cx="1262074" cy="612173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34"/>
          <p:cNvSpPr txBox="1">
            <a:spLocks noGrp="1"/>
          </p:cNvSpPr>
          <p:nvPr>
            <p:ph type="title"/>
          </p:nvPr>
        </p:nvSpPr>
        <p:spPr>
          <a:xfrm>
            <a:off x="1262077" y="282000"/>
            <a:ext cx="6783900" cy="4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0000" rIns="91425" bIns="900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" sz="3000" dirty="0">
                <a:solidFill>
                  <a:schemeClr val="dk1"/>
                </a:solidFill>
              </a:rPr>
              <a:t>Technical implementation </a:t>
            </a:r>
            <a:endParaRPr sz="800" dirty="0">
              <a:latin typeface="Audiowide"/>
              <a:ea typeface="Audiowide"/>
              <a:cs typeface="Audiowide"/>
              <a:sym typeface="Audiowide"/>
            </a:endParaRPr>
          </a:p>
        </p:txBody>
      </p:sp>
      <p:pic>
        <p:nvPicPr>
          <p:cNvPr id="40" name="Immagine 39">
            <a:extLst>
              <a:ext uri="{FF2B5EF4-FFF2-40B4-BE49-F238E27FC236}">
                <a16:creationId xmlns:a16="http://schemas.microsoft.com/office/drawing/2014/main" id="{0388B876-C12A-4FB2-9036-6D61779144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73" y="1177289"/>
            <a:ext cx="8978654" cy="3430925"/>
          </a:xfrm>
          <a:prstGeom prst="rect">
            <a:avLst/>
          </a:prstGeom>
        </p:spPr>
      </p:pic>
      <p:sp>
        <p:nvSpPr>
          <p:cNvPr id="41" name="Google Shape;163;p34">
            <a:extLst>
              <a:ext uri="{FF2B5EF4-FFF2-40B4-BE49-F238E27FC236}">
                <a16:creationId xmlns:a16="http://schemas.microsoft.com/office/drawing/2014/main" id="{553531BD-CE2C-A7AA-2BC9-742910C07F54}"/>
              </a:ext>
            </a:extLst>
          </p:cNvPr>
          <p:cNvSpPr txBox="1">
            <a:spLocks/>
          </p:cNvSpPr>
          <p:nvPr/>
        </p:nvSpPr>
        <p:spPr>
          <a:xfrm rot="20413587">
            <a:off x="975876" y="3808441"/>
            <a:ext cx="8616430" cy="4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0000" rIns="91425" bIns="900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1C7F"/>
              </a:buClr>
              <a:buSzPts val="2200"/>
              <a:buFont typeface="Arial"/>
              <a:buNone/>
              <a:defRPr sz="2200" b="0" i="0" u="none" strike="noStrike" cap="none">
                <a:solidFill>
                  <a:srgbClr val="701C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it-IT" sz="3200" b="1" dirty="0">
                <a:solidFill>
                  <a:srgbClr val="FF0000"/>
                </a:solidFill>
              </a:rPr>
              <a:t>In case </a:t>
            </a:r>
            <a:r>
              <a:rPr lang="it-IT" sz="3200" b="1" dirty="0" err="1">
                <a:solidFill>
                  <a:srgbClr val="FF0000"/>
                </a:solidFill>
              </a:rPr>
              <a:t>we</a:t>
            </a:r>
            <a:r>
              <a:rPr lang="it-IT" sz="3200" b="1" dirty="0">
                <a:solidFill>
                  <a:srgbClr val="FF0000"/>
                </a:solidFill>
              </a:rPr>
              <a:t> are in the </a:t>
            </a:r>
            <a:r>
              <a:rPr lang="it-IT" sz="3200" b="1" dirty="0" err="1">
                <a:solidFill>
                  <a:srgbClr val="FF0000"/>
                </a:solidFill>
              </a:rPr>
              <a:t>finalists</a:t>
            </a:r>
            <a:r>
              <a:rPr lang="it-IT" sz="3200" b="1" dirty="0">
                <a:solidFill>
                  <a:srgbClr val="FF0000"/>
                </a:solidFill>
              </a:rPr>
              <a:t> make </a:t>
            </a:r>
            <a:r>
              <a:rPr lang="it-IT" sz="3200" b="1" dirty="0" err="1">
                <a:solidFill>
                  <a:srgbClr val="FF0000"/>
                </a:solidFill>
              </a:rPr>
              <a:t>nicer</a:t>
            </a:r>
            <a:r>
              <a:rPr lang="it-IT" sz="3200" b="1" dirty="0">
                <a:solidFill>
                  <a:srgbClr val="FF0000"/>
                </a:solidFill>
              </a:rPr>
              <a:t>!!!</a:t>
            </a:r>
            <a:endParaRPr lang="it-IT" sz="3200" b="1" dirty="0">
              <a:solidFill>
                <a:srgbClr val="FF0000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32" title="2025_SDV_Hackathon_Zoombg_v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7" name="Google Shape;147;p32"/>
          <p:cNvGrpSpPr/>
          <p:nvPr/>
        </p:nvGrpSpPr>
        <p:grpSpPr>
          <a:xfrm>
            <a:off x="0" y="4044950"/>
            <a:ext cx="9144000" cy="1057950"/>
            <a:chOff x="0" y="4044950"/>
            <a:chExt cx="9144000" cy="1057950"/>
          </a:xfrm>
        </p:grpSpPr>
        <p:pic>
          <p:nvPicPr>
            <p:cNvPr id="148" name="Google Shape;148;p32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68625" y="4044950"/>
              <a:ext cx="1634028" cy="5680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9" name="Google Shape;149;p32"/>
            <p:cNvSpPr txBox="1"/>
            <p:nvPr/>
          </p:nvSpPr>
          <p:spPr>
            <a:xfrm>
              <a:off x="0" y="4810400"/>
              <a:ext cx="9144000" cy="29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rPr lang="en" sz="700" b="0" i="0" u="none" strike="noStrike" cap="non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COPYRIGHT (C) 2025, ECLIPSE FOUNDATION</a:t>
              </a:r>
              <a:endParaRPr sz="7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50" name="Google Shape;150;p32"/>
          <p:cNvSpPr txBox="1"/>
          <p:nvPr/>
        </p:nvSpPr>
        <p:spPr>
          <a:xfrm>
            <a:off x="0" y="2225775"/>
            <a:ext cx="9144000" cy="20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solidFill>
                  <a:schemeClr val="lt1"/>
                </a:solidFill>
                <a:latin typeface="Audiowide"/>
                <a:ea typeface="Audiowide"/>
                <a:cs typeface="Audiowide"/>
                <a:sym typeface="Audiowide"/>
              </a:rPr>
              <a:t>PITCHING SESSION</a:t>
            </a:r>
            <a:br>
              <a:rPr lang="en" sz="4000" dirty="0">
                <a:solidFill>
                  <a:schemeClr val="lt1"/>
                </a:solidFill>
                <a:latin typeface="Audiowide"/>
                <a:ea typeface="Audiowide"/>
                <a:cs typeface="Audiowide"/>
                <a:sym typeface="Audiowide"/>
              </a:rPr>
            </a:br>
            <a:r>
              <a:rPr lang="en" sz="4000" dirty="0">
                <a:solidFill>
                  <a:schemeClr val="lt1"/>
                </a:solidFill>
                <a:latin typeface="Audiowide"/>
                <a:ea typeface="Audiowide"/>
                <a:cs typeface="Audiowide"/>
                <a:sym typeface="Audiowide"/>
              </a:rPr>
              <a:t>Team TIDE</a:t>
            </a:r>
            <a:endParaRPr sz="4000" b="0" u="none" strike="noStrike" cap="none" dirty="0">
              <a:solidFill>
                <a:schemeClr val="lt1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8" flipH="1">
            <a:off x="0" y="159426"/>
            <a:ext cx="1262074" cy="612173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33"/>
          <p:cNvSpPr txBox="1">
            <a:spLocks noGrp="1"/>
          </p:cNvSpPr>
          <p:nvPr>
            <p:ph type="title"/>
          </p:nvPr>
        </p:nvSpPr>
        <p:spPr>
          <a:xfrm>
            <a:off x="1262077" y="282000"/>
            <a:ext cx="6783900" cy="4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0000" rIns="91425" bIns="900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" sz="3000" dirty="0">
                <a:solidFill>
                  <a:schemeClr val="dk1"/>
                </a:solidFill>
                <a:latin typeface="+mn-lt"/>
              </a:rPr>
              <a:t>Initial problem</a:t>
            </a:r>
            <a:endParaRPr sz="800" dirty="0">
              <a:latin typeface="+mn-lt"/>
              <a:ea typeface="Audiowide"/>
              <a:cs typeface="Audiowide"/>
              <a:sym typeface="Audiowide"/>
            </a:endParaRPr>
          </a:p>
        </p:txBody>
      </p:sp>
      <p:sp>
        <p:nvSpPr>
          <p:cNvPr id="157" name="Google Shape;157;p33"/>
          <p:cNvSpPr txBox="1"/>
          <p:nvPr/>
        </p:nvSpPr>
        <p:spPr>
          <a:xfrm>
            <a:off x="473710" y="851813"/>
            <a:ext cx="7686900" cy="4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it-IT" sz="1600" b="0" i="0" dirty="0" err="1">
                <a:solidFill>
                  <a:srgbClr val="1D1C1D"/>
                </a:solidFill>
                <a:effectLst/>
                <a:latin typeface="+mn-lt"/>
              </a:rPr>
              <a:t>If</a:t>
            </a:r>
            <a:r>
              <a:rPr lang="it-IT" sz="1600" b="0" i="0" dirty="0">
                <a:solidFill>
                  <a:srgbClr val="1D1C1D"/>
                </a:solidFill>
                <a:effectLst/>
                <a:latin typeface="+mn-lt"/>
              </a:rPr>
              <a:t> </a:t>
            </a:r>
            <a:r>
              <a:rPr lang="it-IT" sz="1600" b="0" i="0" dirty="0" err="1">
                <a:solidFill>
                  <a:srgbClr val="1D1C1D"/>
                </a:solidFill>
                <a:effectLst/>
                <a:latin typeface="+mn-lt"/>
              </a:rPr>
              <a:t>you</a:t>
            </a:r>
            <a:r>
              <a:rPr lang="it-IT" sz="1600" b="0" i="0" dirty="0">
                <a:solidFill>
                  <a:srgbClr val="1D1C1D"/>
                </a:solidFill>
                <a:effectLst/>
                <a:latin typeface="+mn-lt"/>
              </a:rPr>
              <a:t> </a:t>
            </a:r>
            <a:r>
              <a:rPr lang="it-IT" sz="1600" b="0" i="0" dirty="0" err="1">
                <a:solidFill>
                  <a:srgbClr val="1D1C1D"/>
                </a:solidFill>
                <a:effectLst/>
                <a:latin typeface="+mn-lt"/>
              </a:rPr>
              <a:t>ever</a:t>
            </a:r>
            <a:r>
              <a:rPr lang="it-IT" sz="1600" b="0" i="0" dirty="0">
                <a:solidFill>
                  <a:srgbClr val="1D1C1D"/>
                </a:solidFill>
                <a:effectLst/>
                <a:latin typeface="+mn-lt"/>
              </a:rPr>
              <a:t> </a:t>
            </a:r>
            <a:r>
              <a:rPr lang="it-IT" sz="1600" b="0" i="0" dirty="0" err="1">
                <a:solidFill>
                  <a:srgbClr val="1D1C1D"/>
                </a:solidFill>
                <a:effectLst/>
                <a:latin typeface="+mn-lt"/>
              </a:rPr>
              <a:t>used</a:t>
            </a:r>
            <a:r>
              <a:rPr lang="it-IT" sz="1600" b="0" i="0" dirty="0">
                <a:solidFill>
                  <a:srgbClr val="1D1C1D"/>
                </a:solidFill>
                <a:effectLst/>
                <a:latin typeface="+mn-lt"/>
              </a:rPr>
              <a:t> Google </a:t>
            </a:r>
            <a:r>
              <a:rPr lang="it-IT" sz="1600" dirty="0">
                <a:solidFill>
                  <a:srgbClr val="1D1C1D"/>
                </a:solidFill>
                <a:latin typeface="+mn-lt"/>
              </a:rPr>
              <a:t>Maps or </a:t>
            </a:r>
            <a:r>
              <a:rPr lang="it-IT" sz="1600" dirty="0" err="1">
                <a:solidFill>
                  <a:srgbClr val="1D1C1D"/>
                </a:solidFill>
                <a:latin typeface="+mn-lt"/>
              </a:rPr>
              <a:t>Waze</a:t>
            </a:r>
            <a:r>
              <a:rPr lang="it-IT" sz="1600" dirty="0">
                <a:solidFill>
                  <a:srgbClr val="1D1C1D"/>
                </a:solidFill>
                <a:latin typeface="+mn-lt"/>
              </a:rPr>
              <a:t> </a:t>
            </a:r>
            <a:r>
              <a:rPr lang="it-IT" sz="1600" dirty="0" err="1">
                <a:solidFill>
                  <a:srgbClr val="1D1C1D"/>
                </a:solidFill>
                <a:latin typeface="+mn-lt"/>
              </a:rPr>
              <a:t>y</a:t>
            </a:r>
            <a:r>
              <a:rPr lang="it-IT" sz="1600" b="0" i="0" dirty="0" err="1">
                <a:solidFill>
                  <a:srgbClr val="1D1C1D"/>
                </a:solidFill>
                <a:effectLst/>
                <a:latin typeface="+mn-lt"/>
              </a:rPr>
              <a:t>ou</a:t>
            </a:r>
            <a:r>
              <a:rPr lang="it-IT" sz="1600" b="0" i="0" dirty="0">
                <a:solidFill>
                  <a:srgbClr val="1D1C1D"/>
                </a:solidFill>
                <a:effectLst/>
                <a:latin typeface="+mn-lt"/>
              </a:rPr>
              <a:t> </a:t>
            </a:r>
            <a:r>
              <a:rPr lang="it-IT" sz="1600" b="0" i="0" dirty="0" err="1">
                <a:solidFill>
                  <a:srgbClr val="1D1C1D"/>
                </a:solidFill>
                <a:effectLst/>
                <a:latin typeface="+mn-lt"/>
              </a:rPr>
              <a:t>all</a:t>
            </a:r>
            <a:r>
              <a:rPr lang="it-IT" sz="1600" b="0" i="0" dirty="0">
                <a:solidFill>
                  <a:srgbClr val="1D1C1D"/>
                </a:solidFill>
                <a:effectLst/>
                <a:latin typeface="+mn-lt"/>
              </a:rPr>
              <a:t> know </a:t>
            </a:r>
            <a:r>
              <a:rPr lang="it-IT" sz="1600" b="0" i="0" dirty="0" err="1">
                <a:solidFill>
                  <a:srgbClr val="1D1C1D"/>
                </a:solidFill>
                <a:effectLst/>
                <a:latin typeface="+mn-lt"/>
              </a:rPr>
              <a:t>that</a:t>
            </a:r>
            <a:r>
              <a:rPr lang="it-IT" sz="1600" b="0" i="0" dirty="0">
                <a:solidFill>
                  <a:srgbClr val="1D1C1D"/>
                </a:solidFill>
                <a:effectLst/>
                <a:latin typeface="+mn-lt"/>
              </a:rPr>
              <a:t> feeling </a:t>
            </a:r>
            <a:r>
              <a:rPr lang="it-IT" sz="1600" b="0" i="0" dirty="0" err="1">
                <a:solidFill>
                  <a:srgbClr val="1D1C1D"/>
                </a:solidFill>
                <a:effectLst/>
                <a:latin typeface="+mn-lt"/>
              </a:rPr>
              <a:t>too</a:t>
            </a:r>
            <a:r>
              <a:rPr lang="it-IT" sz="1600" b="0" i="0" dirty="0">
                <a:solidFill>
                  <a:srgbClr val="1D1C1D"/>
                </a:solidFill>
                <a:effectLst/>
                <a:latin typeface="+mn-lt"/>
              </a:rPr>
              <a:t> </a:t>
            </a:r>
            <a:r>
              <a:rPr lang="it-IT" sz="1600" b="0" i="0" dirty="0" err="1">
                <a:solidFill>
                  <a:srgbClr val="1D1C1D"/>
                </a:solidFill>
                <a:effectLst/>
                <a:latin typeface="+mn-lt"/>
              </a:rPr>
              <a:t>well</a:t>
            </a:r>
            <a:r>
              <a:rPr lang="it-IT" sz="1600" b="0" i="0" dirty="0">
                <a:solidFill>
                  <a:srgbClr val="1D1C1D"/>
                </a:solidFill>
                <a:effectLst/>
                <a:latin typeface="+mn-lt"/>
              </a:rPr>
              <a:t>…</a:t>
            </a:r>
          </a:p>
          <a:p>
            <a:pPr algn="l"/>
            <a:endParaRPr lang="it-IT" sz="1600" b="0" i="0" dirty="0">
              <a:solidFill>
                <a:srgbClr val="1D1C1D"/>
              </a:solidFill>
              <a:effectLst/>
              <a:latin typeface="+mn-lt"/>
            </a:endParaRPr>
          </a:p>
        </p:txBody>
      </p:sp>
      <p:pic>
        <p:nvPicPr>
          <p:cNvPr id="2" name="Immagine 1" descr="Immagine che contiene veicolo, automobile, persona, Veicolo terrestre&#10;&#10;Descrizione generata automaticamente">
            <a:extLst>
              <a:ext uri="{FF2B5EF4-FFF2-40B4-BE49-F238E27FC236}">
                <a16:creationId xmlns:a16="http://schemas.microsoft.com/office/drawing/2014/main" id="{5543C0D3-0C48-7C5F-E047-3C568FF6DC2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5279" b="19242"/>
          <a:stretch/>
        </p:blipFill>
        <p:spPr>
          <a:xfrm>
            <a:off x="545459" y="1341414"/>
            <a:ext cx="3447119" cy="2257124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6CC2EE80-574F-2D21-CF49-B3EC1AA3E649}"/>
              </a:ext>
            </a:extLst>
          </p:cNvPr>
          <p:cNvSpPr txBox="1"/>
          <p:nvPr/>
        </p:nvSpPr>
        <p:spPr>
          <a:xfrm>
            <a:off x="467627" y="3767552"/>
            <a:ext cx="777102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it-IT" sz="1400" b="0" i="0" dirty="0" err="1">
                <a:solidFill>
                  <a:srgbClr val="1D1C1D"/>
                </a:solidFill>
                <a:effectLst/>
                <a:latin typeface="+mn-lt"/>
              </a:rPr>
              <a:t>Manually</a:t>
            </a:r>
            <a:r>
              <a:rPr lang="it-IT" sz="1400" b="0" i="0" dirty="0">
                <a:solidFill>
                  <a:srgbClr val="1D1C1D"/>
                </a:solidFill>
                <a:effectLst/>
                <a:latin typeface="+mn-lt"/>
              </a:rPr>
              <a:t> </a:t>
            </a:r>
            <a:r>
              <a:rPr lang="it-IT" sz="1400" b="0" i="0" dirty="0" err="1">
                <a:solidFill>
                  <a:srgbClr val="1D1C1D"/>
                </a:solidFill>
                <a:effectLst/>
                <a:latin typeface="+mn-lt"/>
              </a:rPr>
              <a:t>confirming</a:t>
            </a:r>
            <a:r>
              <a:rPr lang="it-IT" sz="1400" b="0" i="0" dirty="0">
                <a:solidFill>
                  <a:srgbClr val="1D1C1D"/>
                </a:solidFill>
                <a:effectLst/>
                <a:latin typeface="+mn-lt"/>
              </a:rPr>
              <a:t> </a:t>
            </a:r>
            <a:r>
              <a:rPr lang="it-IT" sz="1400" b="0" i="0" dirty="0" err="1">
                <a:solidFill>
                  <a:srgbClr val="1D1C1D"/>
                </a:solidFill>
                <a:effectLst/>
                <a:latin typeface="+mn-lt"/>
              </a:rPr>
              <a:t>if</a:t>
            </a:r>
            <a:r>
              <a:rPr lang="it-IT" sz="1400" b="0" i="0" dirty="0">
                <a:solidFill>
                  <a:srgbClr val="1D1C1D"/>
                </a:solidFill>
                <a:effectLst/>
                <a:latin typeface="+mn-lt"/>
              </a:rPr>
              <a:t> an </a:t>
            </a:r>
            <a:r>
              <a:rPr lang="it-IT" sz="1400" b="0" i="0" dirty="0" err="1">
                <a:solidFill>
                  <a:srgbClr val="1D1C1D"/>
                </a:solidFill>
                <a:effectLst/>
                <a:latin typeface="+mn-lt"/>
              </a:rPr>
              <a:t>incident</a:t>
            </a:r>
            <a:r>
              <a:rPr lang="it-IT" sz="1400" dirty="0">
                <a:solidFill>
                  <a:srgbClr val="1D1C1D"/>
                </a:solidFill>
                <a:latin typeface="+mn-lt"/>
              </a:rPr>
              <a:t>, like a car crash, </a:t>
            </a:r>
            <a:r>
              <a:rPr lang="it-IT" sz="1400" dirty="0" err="1">
                <a:solidFill>
                  <a:srgbClr val="1D1C1D"/>
                </a:solidFill>
                <a:latin typeface="+mn-lt"/>
              </a:rPr>
              <a:t>is</a:t>
            </a:r>
            <a:r>
              <a:rPr lang="it-IT" sz="1400" dirty="0">
                <a:solidFill>
                  <a:srgbClr val="1D1C1D"/>
                </a:solidFill>
                <a:latin typeface="+mn-lt"/>
              </a:rPr>
              <a:t> </a:t>
            </a:r>
            <a:r>
              <a:rPr lang="it-IT" sz="1400" dirty="0" err="1">
                <a:solidFill>
                  <a:srgbClr val="1D1C1D"/>
                </a:solidFill>
                <a:latin typeface="+mn-lt"/>
              </a:rPr>
              <a:t>still</a:t>
            </a:r>
            <a:r>
              <a:rPr lang="it-IT" sz="1400" dirty="0">
                <a:solidFill>
                  <a:srgbClr val="1D1C1D"/>
                </a:solidFill>
                <a:latin typeface="+mn-lt"/>
              </a:rPr>
              <a:t> </a:t>
            </a:r>
            <a:r>
              <a:rPr lang="it-IT" sz="1400" dirty="0" err="1">
                <a:solidFill>
                  <a:srgbClr val="1D1C1D"/>
                </a:solidFill>
                <a:latin typeface="+mn-lt"/>
              </a:rPr>
              <a:t>there</a:t>
            </a:r>
            <a:r>
              <a:rPr lang="it-IT" sz="1400" dirty="0">
                <a:solidFill>
                  <a:srgbClr val="1D1C1D"/>
                </a:solidFill>
                <a:latin typeface="+mn-lt"/>
              </a:rPr>
              <a:t> </a:t>
            </a:r>
            <a:r>
              <a:rPr lang="it-IT" sz="1400" dirty="0" err="1">
                <a:solidFill>
                  <a:srgbClr val="1D1C1D"/>
                </a:solidFill>
                <a:latin typeface="+mn-lt"/>
              </a:rPr>
              <a:t>is</a:t>
            </a:r>
            <a:r>
              <a:rPr lang="it-IT" sz="1400" dirty="0">
                <a:solidFill>
                  <a:srgbClr val="1D1C1D"/>
                </a:solidFill>
                <a:latin typeface="+mn-lt"/>
              </a:rPr>
              <a:t> </a:t>
            </a:r>
            <a:r>
              <a:rPr lang="it-IT" sz="1400" dirty="0" err="1">
                <a:solidFill>
                  <a:srgbClr val="1D1C1D"/>
                </a:solidFill>
                <a:latin typeface="+mn-lt"/>
              </a:rPr>
              <a:t>annoying</a:t>
            </a:r>
            <a:r>
              <a:rPr lang="it-IT" sz="1400" dirty="0">
                <a:solidFill>
                  <a:srgbClr val="1D1C1D"/>
                </a:solidFill>
                <a:latin typeface="+mn-lt"/>
              </a:rPr>
              <a:t>, </a:t>
            </a:r>
            <a:r>
              <a:rPr lang="it-IT" sz="1400" dirty="0" err="1">
                <a:solidFill>
                  <a:srgbClr val="1D1C1D"/>
                </a:solidFill>
                <a:latin typeface="+mn-lt"/>
              </a:rPr>
              <a:t>distracting</a:t>
            </a:r>
            <a:r>
              <a:rPr lang="it-IT" sz="1400" dirty="0">
                <a:solidFill>
                  <a:srgbClr val="1D1C1D"/>
                </a:solidFill>
                <a:latin typeface="+mn-lt"/>
              </a:rPr>
              <a:t>, and </a:t>
            </a:r>
            <a:r>
              <a:rPr lang="it-IT" sz="1400" dirty="0" err="1">
                <a:solidFill>
                  <a:srgbClr val="1D1C1D"/>
                </a:solidFill>
                <a:latin typeface="+mn-lt"/>
              </a:rPr>
              <a:t>potentially</a:t>
            </a:r>
            <a:r>
              <a:rPr lang="it-IT" sz="1400" dirty="0">
                <a:solidFill>
                  <a:srgbClr val="1D1C1D"/>
                </a:solidFill>
                <a:latin typeface="+mn-lt"/>
              </a:rPr>
              <a:t> </a:t>
            </a:r>
            <a:r>
              <a:rPr lang="it-IT" sz="1400" dirty="0" err="1">
                <a:solidFill>
                  <a:srgbClr val="1D1C1D"/>
                </a:solidFill>
                <a:latin typeface="+mn-lt"/>
              </a:rPr>
              <a:t>dangerous</a:t>
            </a:r>
            <a:r>
              <a:rPr lang="it-IT" sz="1400" dirty="0">
                <a:solidFill>
                  <a:srgbClr val="1D1C1D"/>
                </a:solidFill>
                <a:latin typeface="+mn-lt"/>
              </a:rPr>
              <a:t>. </a:t>
            </a:r>
          </a:p>
          <a:p>
            <a:pPr algn="l"/>
            <a:endParaRPr lang="it-IT" dirty="0">
              <a:solidFill>
                <a:srgbClr val="1D1C1D"/>
              </a:solidFill>
              <a:latin typeface="+mn-lt"/>
            </a:endParaRPr>
          </a:p>
          <a:p>
            <a:pPr algn="l"/>
            <a:r>
              <a:rPr lang="it-IT" sz="1400" b="1" dirty="0">
                <a:solidFill>
                  <a:srgbClr val="1D1C1D"/>
                </a:solidFill>
                <a:latin typeface="+mn-lt"/>
              </a:rPr>
              <a:t>Half the time, the event </a:t>
            </a:r>
            <a:r>
              <a:rPr lang="it-IT" sz="1400" b="1" dirty="0" err="1">
                <a:solidFill>
                  <a:srgbClr val="1D1C1D"/>
                </a:solidFill>
                <a:latin typeface="+mn-lt"/>
              </a:rPr>
              <a:t>isn’t</a:t>
            </a:r>
            <a:r>
              <a:rPr lang="it-IT" sz="1400" b="1" dirty="0">
                <a:solidFill>
                  <a:srgbClr val="1D1C1D"/>
                </a:solidFill>
                <a:latin typeface="+mn-lt"/>
              </a:rPr>
              <a:t> </a:t>
            </a:r>
            <a:r>
              <a:rPr lang="it-IT" sz="1400" b="1" dirty="0" err="1">
                <a:solidFill>
                  <a:srgbClr val="1D1C1D"/>
                </a:solidFill>
                <a:latin typeface="+mn-lt"/>
              </a:rPr>
              <a:t>even</a:t>
            </a:r>
            <a:r>
              <a:rPr lang="it-IT" sz="1400" b="1" dirty="0">
                <a:solidFill>
                  <a:srgbClr val="1D1C1D"/>
                </a:solidFill>
                <a:latin typeface="+mn-lt"/>
              </a:rPr>
              <a:t> </a:t>
            </a:r>
            <a:r>
              <a:rPr lang="it-IT" sz="1400" b="1" dirty="0" err="1">
                <a:solidFill>
                  <a:srgbClr val="1D1C1D"/>
                </a:solidFill>
                <a:latin typeface="+mn-lt"/>
              </a:rPr>
              <a:t>there</a:t>
            </a:r>
            <a:r>
              <a:rPr lang="it-IT" sz="1400" b="1" dirty="0">
                <a:solidFill>
                  <a:srgbClr val="1D1C1D"/>
                </a:solidFill>
                <a:latin typeface="+mn-lt"/>
              </a:rPr>
              <a:t> </a:t>
            </a:r>
            <a:r>
              <a:rPr lang="it-IT" sz="1400" b="1" dirty="0" err="1">
                <a:solidFill>
                  <a:srgbClr val="1D1C1D"/>
                </a:solidFill>
                <a:latin typeface="+mn-lt"/>
              </a:rPr>
              <a:t>anymore</a:t>
            </a:r>
            <a:r>
              <a:rPr lang="it-IT" sz="1400" b="1" dirty="0">
                <a:solidFill>
                  <a:srgbClr val="1D1C1D"/>
                </a:solidFill>
                <a:latin typeface="+mn-lt"/>
              </a:rPr>
              <a:t>!</a:t>
            </a:r>
            <a:endParaRPr lang="it-IT" sz="1400" b="1" i="0" dirty="0">
              <a:solidFill>
                <a:srgbClr val="1D1C1D"/>
              </a:solidFill>
              <a:effectLst/>
              <a:latin typeface="+mn-lt"/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23A28F2C-5DC9-1BD7-AE5E-12F835107A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7160" y="1341413"/>
            <a:ext cx="3378286" cy="2252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3141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8" flipH="1">
            <a:off x="0" y="159426"/>
            <a:ext cx="1262074" cy="612173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33"/>
          <p:cNvSpPr txBox="1">
            <a:spLocks noGrp="1"/>
          </p:cNvSpPr>
          <p:nvPr>
            <p:ph type="title"/>
          </p:nvPr>
        </p:nvSpPr>
        <p:spPr>
          <a:xfrm>
            <a:off x="1262077" y="282000"/>
            <a:ext cx="6783900" cy="4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0000" rIns="91425" bIns="900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" sz="3000" dirty="0">
                <a:solidFill>
                  <a:schemeClr val="dk1"/>
                </a:solidFill>
                <a:latin typeface="+mn-lt"/>
              </a:rPr>
              <a:t>Our solution</a:t>
            </a:r>
            <a:endParaRPr sz="800" dirty="0">
              <a:latin typeface="+mn-lt"/>
              <a:ea typeface="Audiowide"/>
              <a:cs typeface="Audiowide"/>
              <a:sym typeface="Audiowide"/>
            </a:endParaRPr>
          </a:p>
        </p:txBody>
      </p:sp>
      <p:sp>
        <p:nvSpPr>
          <p:cNvPr id="157" name="Google Shape;157;p33"/>
          <p:cNvSpPr txBox="1"/>
          <p:nvPr/>
        </p:nvSpPr>
        <p:spPr>
          <a:xfrm>
            <a:off x="458573" y="971550"/>
            <a:ext cx="8096951" cy="3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it-IT" sz="2400" b="1" i="0" dirty="0" err="1">
                <a:solidFill>
                  <a:srgbClr val="1D1C1D"/>
                </a:solidFill>
                <a:effectLst/>
                <a:latin typeface="+mn-lt"/>
              </a:rPr>
              <a:t>What</a:t>
            </a:r>
            <a:r>
              <a:rPr lang="it-IT" sz="2400" b="1" i="0" dirty="0">
                <a:solidFill>
                  <a:srgbClr val="1D1C1D"/>
                </a:solidFill>
                <a:effectLst/>
                <a:latin typeface="+mn-lt"/>
              </a:rPr>
              <a:t> </a:t>
            </a:r>
            <a:r>
              <a:rPr lang="it-IT" sz="2400" b="1" i="0" dirty="0" err="1">
                <a:solidFill>
                  <a:srgbClr val="1D1C1D"/>
                </a:solidFill>
                <a:effectLst/>
                <a:latin typeface="+mn-lt"/>
              </a:rPr>
              <a:t>if</a:t>
            </a:r>
            <a:r>
              <a:rPr lang="it-IT" sz="2400" b="1" i="0" dirty="0">
                <a:solidFill>
                  <a:srgbClr val="1D1C1D"/>
                </a:solidFill>
                <a:effectLst/>
                <a:latin typeface="+mn-lt"/>
              </a:rPr>
              <a:t> </a:t>
            </a:r>
            <a:r>
              <a:rPr lang="it-IT" sz="2400" b="1" i="0" dirty="0" err="1">
                <a:solidFill>
                  <a:srgbClr val="1D1C1D"/>
                </a:solidFill>
                <a:effectLst/>
                <a:latin typeface="+mn-lt"/>
              </a:rPr>
              <a:t>your</a:t>
            </a:r>
            <a:r>
              <a:rPr lang="it-IT" sz="2400" b="1" i="0" dirty="0">
                <a:solidFill>
                  <a:srgbClr val="1D1C1D"/>
                </a:solidFill>
                <a:effectLst/>
                <a:latin typeface="+mn-lt"/>
              </a:rPr>
              <a:t> car </a:t>
            </a:r>
            <a:r>
              <a:rPr lang="it-IT" sz="2400" b="1" i="0" dirty="0" err="1">
                <a:solidFill>
                  <a:srgbClr val="1D1C1D"/>
                </a:solidFill>
                <a:effectLst/>
                <a:latin typeface="+mn-lt"/>
              </a:rPr>
              <a:t>could</a:t>
            </a:r>
            <a:r>
              <a:rPr lang="it-IT" sz="2400" b="1" i="0" dirty="0">
                <a:solidFill>
                  <a:srgbClr val="1D1C1D"/>
                </a:solidFill>
                <a:effectLst/>
                <a:latin typeface="+mn-lt"/>
              </a:rPr>
              <a:t> do </a:t>
            </a:r>
            <a:r>
              <a:rPr lang="it-IT" sz="2400" b="1" i="0" dirty="0" err="1">
                <a:solidFill>
                  <a:srgbClr val="1D1C1D"/>
                </a:solidFill>
                <a:effectLst/>
                <a:latin typeface="+mn-lt"/>
              </a:rPr>
              <a:t>this</a:t>
            </a:r>
            <a:r>
              <a:rPr lang="it-IT" sz="2400" b="1" i="0" dirty="0">
                <a:solidFill>
                  <a:srgbClr val="1D1C1D"/>
                </a:solidFill>
                <a:effectLst/>
                <a:latin typeface="+mn-lt"/>
              </a:rPr>
              <a:t> </a:t>
            </a:r>
            <a:r>
              <a:rPr lang="it-IT" sz="2400" b="1" i="0" dirty="0" err="1">
                <a:solidFill>
                  <a:srgbClr val="1D1C1D"/>
                </a:solidFill>
                <a:effectLst/>
                <a:latin typeface="+mn-lt"/>
              </a:rPr>
              <a:t>automatically</a:t>
            </a:r>
            <a:r>
              <a:rPr lang="it-IT" sz="2400" b="1" i="0" dirty="0">
                <a:solidFill>
                  <a:srgbClr val="1D1C1D"/>
                </a:solidFill>
                <a:effectLst/>
                <a:latin typeface="+mn-lt"/>
              </a:rPr>
              <a:t> for </a:t>
            </a:r>
            <a:r>
              <a:rPr lang="it-IT" sz="2400" b="1" dirty="0" err="1">
                <a:solidFill>
                  <a:srgbClr val="1D1C1D"/>
                </a:solidFill>
                <a:latin typeface="+mn-lt"/>
              </a:rPr>
              <a:t>you</a:t>
            </a:r>
            <a:r>
              <a:rPr lang="it-IT" sz="2400" b="1" dirty="0">
                <a:solidFill>
                  <a:srgbClr val="1D1C1D"/>
                </a:solidFill>
                <a:latin typeface="+mn-lt"/>
              </a:rPr>
              <a:t>?</a:t>
            </a:r>
            <a:endParaRPr lang="it-IT" sz="2400" b="1" i="0" dirty="0">
              <a:solidFill>
                <a:srgbClr val="1D1C1D"/>
              </a:solidFill>
              <a:effectLst/>
              <a:latin typeface="+mn-lt"/>
            </a:endParaRPr>
          </a:p>
        </p:txBody>
      </p:sp>
      <p:sp>
        <p:nvSpPr>
          <p:cNvPr id="2" name="Google Shape;157;p33">
            <a:extLst>
              <a:ext uri="{FF2B5EF4-FFF2-40B4-BE49-F238E27FC236}">
                <a16:creationId xmlns:a16="http://schemas.microsoft.com/office/drawing/2014/main" id="{6CAC24B3-2DDA-4245-DB8F-F21B4A658A1C}"/>
              </a:ext>
            </a:extLst>
          </p:cNvPr>
          <p:cNvSpPr txBox="1"/>
          <p:nvPr/>
        </p:nvSpPr>
        <p:spPr>
          <a:xfrm>
            <a:off x="458573" y="1931006"/>
            <a:ext cx="7952096" cy="2240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it-IT" sz="1500" b="0" i="1" dirty="0" err="1">
                <a:solidFill>
                  <a:srgbClr val="1D1C1D"/>
                </a:solidFill>
                <a:effectLst/>
                <a:latin typeface="+mn-lt"/>
              </a:rPr>
              <a:t>Our</a:t>
            </a:r>
            <a:r>
              <a:rPr lang="it-IT" sz="1500" b="0" i="1" dirty="0">
                <a:solidFill>
                  <a:srgbClr val="1D1C1D"/>
                </a:solidFill>
                <a:effectLst/>
                <a:latin typeface="+mn-lt"/>
              </a:rPr>
              <a:t> </a:t>
            </a:r>
            <a:r>
              <a:rPr lang="it-IT" sz="1500" b="0" i="1" dirty="0" err="1">
                <a:solidFill>
                  <a:srgbClr val="1D1C1D"/>
                </a:solidFill>
                <a:effectLst/>
                <a:latin typeface="+mn-lt"/>
              </a:rPr>
              <a:t>solution</a:t>
            </a:r>
            <a:r>
              <a:rPr lang="it-IT" sz="1500" b="0" i="1" dirty="0">
                <a:solidFill>
                  <a:srgbClr val="1D1C1D"/>
                </a:solidFill>
                <a:effectLst/>
                <a:latin typeface="+mn-lt"/>
              </a:rPr>
              <a:t> </a:t>
            </a:r>
            <a:r>
              <a:rPr lang="it-IT" sz="1500" b="0" i="1" dirty="0" err="1">
                <a:solidFill>
                  <a:srgbClr val="1D1C1D"/>
                </a:solidFill>
                <a:effectLst/>
                <a:latin typeface="+mn-lt"/>
              </a:rPr>
              <a:t>is</a:t>
            </a:r>
            <a:r>
              <a:rPr lang="it-IT" sz="1500" b="0" i="1" dirty="0">
                <a:solidFill>
                  <a:srgbClr val="1D1C1D"/>
                </a:solidFill>
                <a:effectLst/>
                <a:latin typeface="+mn-lt"/>
              </a:rPr>
              <a:t> </a:t>
            </a:r>
            <a:r>
              <a:rPr lang="it-IT" sz="1500" b="1" i="1" dirty="0">
                <a:solidFill>
                  <a:srgbClr val="1D1C1D"/>
                </a:solidFill>
                <a:effectLst/>
                <a:latin typeface="+mn-lt"/>
              </a:rPr>
              <a:t>real-time</a:t>
            </a:r>
            <a:r>
              <a:rPr lang="it-IT" sz="1500" b="0" i="1" dirty="0">
                <a:solidFill>
                  <a:srgbClr val="1D1C1D"/>
                </a:solidFill>
                <a:effectLst/>
                <a:latin typeface="+mn-lt"/>
              </a:rPr>
              <a:t>, </a:t>
            </a:r>
            <a:r>
              <a:rPr lang="it-IT" sz="1500" b="1" i="1" dirty="0">
                <a:solidFill>
                  <a:srgbClr val="1D1C1D"/>
                </a:solidFill>
                <a:effectLst/>
                <a:latin typeface="+mn-lt"/>
              </a:rPr>
              <a:t>AI</a:t>
            </a:r>
            <a:r>
              <a:rPr lang="it-IT" sz="1500" b="0" i="1" dirty="0">
                <a:solidFill>
                  <a:srgbClr val="1D1C1D"/>
                </a:solidFill>
                <a:effectLst/>
                <a:latin typeface="+mn-lt"/>
              </a:rPr>
              <a:t> </a:t>
            </a:r>
            <a:r>
              <a:rPr lang="it-IT" sz="1500" b="0" i="1" dirty="0" err="1">
                <a:solidFill>
                  <a:srgbClr val="1D1C1D"/>
                </a:solidFill>
                <a:effectLst/>
                <a:latin typeface="+mn-lt"/>
              </a:rPr>
              <a:t>incident</a:t>
            </a:r>
            <a:r>
              <a:rPr lang="it-IT" sz="1500" b="0" i="1" dirty="0">
                <a:solidFill>
                  <a:srgbClr val="1D1C1D"/>
                </a:solidFill>
                <a:effectLst/>
                <a:latin typeface="+mn-lt"/>
              </a:rPr>
              <a:t> monitoring </a:t>
            </a:r>
            <a:r>
              <a:rPr lang="it-IT" sz="1500" b="0" i="1" dirty="0" err="1">
                <a:solidFill>
                  <a:srgbClr val="1D1C1D"/>
                </a:solidFill>
                <a:effectLst/>
                <a:latin typeface="+mn-lt"/>
              </a:rPr>
              <a:t>powered</a:t>
            </a:r>
            <a:r>
              <a:rPr lang="it-IT" sz="1500" b="0" i="1" dirty="0">
                <a:solidFill>
                  <a:srgbClr val="1D1C1D"/>
                </a:solidFill>
                <a:effectLst/>
                <a:latin typeface="+mn-lt"/>
              </a:rPr>
              <a:t> by </a:t>
            </a:r>
            <a:r>
              <a:rPr lang="it-IT" sz="1500" b="1" i="1" dirty="0" err="1">
                <a:solidFill>
                  <a:srgbClr val="1D1C1D"/>
                </a:solidFill>
                <a:effectLst/>
                <a:latin typeface="+mn-lt"/>
              </a:rPr>
              <a:t>distributed</a:t>
            </a:r>
            <a:r>
              <a:rPr lang="it-IT" sz="1500" b="1" i="1" dirty="0">
                <a:solidFill>
                  <a:srgbClr val="1D1C1D"/>
                </a:solidFill>
                <a:effectLst/>
                <a:latin typeface="+mn-lt"/>
              </a:rPr>
              <a:t> cloud intelligence</a:t>
            </a:r>
          </a:p>
          <a:p>
            <a:pPr algn="l"/>
            <a:endParaRPr lang="it-IT" b="1" i="0" dirty="0">
              <a:solidFill>
                <a:srgbClr val="1D1C1D"/>
              </a:solidFill>
              <a:effectLst/>
              <a:latin typeface="+mn-lt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it-IT" dirty="0">
              <a:solidFill>
                <a:srgbClr val="1D1C1D"/>
              </a:solidFill>
              <a:latin typeface="+mn-lt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it-IT" dirty="0" err="1">
                <a:solidFill>
                  <a:srgbClr val="1D1C1D"/>
                </a:solidFill>
                <a:latin typeface="+mn-lt"/>
              </a:rPr>
              <a:t>It</a:t>
            </a:r>
            <a:r>
              <a:rPr lang="it-IT" dirty="0">
                <a:solidFill>
                  <a:srgbClr val="1D1C1D"/>
                </a:solidFill>
                <a:latin typeface="+mn-lt"/>
              </a:rPr>
              <a:t> </a:t>
            </a:r>
            <a:r>
              <a:rPr lang="it-IT" dirty="0" err="1">
                <a:solidFill>
                  <a:srgbClr val="1D1C1D"/>
                </a:solidFill>
                <a:latin typeface="+mn-lt"/>
              </a:rPr>
              <a:t>fosters</a:t>
            </a:r>
            <a:r>
              <a:rPr lang="it-IT" dirty="0">
                <a:solidFill>
                  <a:srgbClr val="1D1C1D"/>
                </a:solidFill>
                <a:latin typeface="+mn-lt"/>
              </a:rPr>
              <a:t> the power of </a:t>
            </a:r>
            <a:r>
              <a:rPr lang="it-IT" b="1" dirty="0" err="1">
                <a:solidFill>
                  <a:srgbClr val="1D1C1D"/>
                </a:solidFill>
                <a:latin typeface="+mn-lt"/>
              </a:rPr>
              <a:t>autonomous</a:t>
            </a:r>
            <a:r>
              <a:rPr lang="it-IT" b="1" dirty="0">
                <a:solidFill>
                  <a:srgbClr val="1D1C1D"/>
                </a:solidFill>
                <a:latin typeface="+mn-lt"/>
              </a:rPr>
              <a:t> </a:t>
            </a:r>
            <a:r>
              <a:rPr lang="it-IT" b="1" dirty="0" err="1">
                <a:solidFill>
                  <a:srgbClr val="1D1C1D"/>
                </a:solidFill>
                <a:latin typeface="+mn-lt"/>
              </a:rPr>
              <a:t>driving</a:t>
            </a:r>
            <a:r>
              <a:rPr lang="it-IT" b="1" dirty="0">
                <a:solidFill>
                  <a:srgbClr val="1D1C1D"/>
                </a:solidFill>
                <a:latin typeface="+mn-lt"/>
              </a:rPr>
              <a:t> </a:t>
            </a:r>
            <a:r>
              <a:rPr lang="it-IT" b="1" dirty="0" err="1">
                <a:solidFill>
                  <a:srgbClr val="1D1C1D"/>
                </a:solidFill>
                <a:latin typeface="+mn-lt"/>
              </a:rPr>
              <a:t>sensors</a:t>
            </a:r>
            <a:r>
              <a:rPr lang="it-IT" b="1" i="0" dirty="0" err="1">
                <a:solidFill>
                  <a:srgbClr val="1D1C1D"/>
                </a:solidFill>
                <a:effectLst/>
                <a:latin typeface="+mn-lt"/>
              </a:rPr>
              <a:t>et</a:t>
            </a:r>
            <a:r>
              <a:rPr lang="it-IT" b="1" i="0" dirty="0">
                <a:solidFill>
                  <a:srgbClr val="1D1C1D"/>
                </a:solidFill>
                <a:effectLst/>
                <a:latin typeface="+mn-lt"/>
              </a:rPr>
              <a:t> </a:t>
            </a:r>
            <a:r>
              <a:rPr lang="it-IT" b="0" i="0" dirty="0">
                <a:solidFill>
                  <a:srgbClr val="1D1C1D"/>
                </a:solidFill>
                <a:effectLst/>
                <a:latin typeface="+mn-lt"/>
              </a:rPr>
              <a:t>to </a:t>
            </a:r>
            <a:r>
              <a:rPr lang="it-IT" b="0" i="0" dirty="0" err="1">
                <a:solidFill>
                  <a:srgbClr val="1D1C1D"/>
                </a:solidFill>
                <a:effectLst/>
                <a:latin typeface="+mn-lt"/>
              </a:rPr>
              <a:t>detect</a:t>
            </a:r>
            <a:r>
              <a:rPr lang="it-IT" b="0" i="0" dirty="0">
                <a:solidFill>
                  <a:srgbClr val="1D1C1D"/>
                </a:solidFill>
                <a:effectLst/>
                <a:latin typeface="+mn-lt"/>
              </a:rPr>
              <a:t> </a:t>
            </a:r>
            <a:r>
              <a:rPr lang="it-IT" b="0" i="0" dirty="0" err="1">
                <a:solidFill>
                  <a:srgbClr val="1D1C1D"/>
                </a:solidFill>
                <a:effectLst/>
                <a:latin typeface="+mn-lt"/>
              </a:rPr>
              <a:t>incidents</a:t>
            </a:r>
            <a:endParaRPr lang="it-IT" b="0" i="0" dirty="0">
              <a:solidFill>
                <a:srgbClr val="1D1C1D"/>
              </a:solidFill>
              <a:effectLst/>
              <a:latin typeface="+mn-lt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it-IT" dirty="0">
              <a:solidFill>
                <a:srgbClr val="1D1C1D"/>
              </a:solidFill>
              <a:latin typeface="+mn-lt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it-IT" b="0" i="0" dirty="0" err="1">
                <a:solidFill>
                  <a:srgbClr val="1D1C1D"/>
                </a:solidFill>
                <a:effectLst/>
                <a:latin typeface="+mn-lt"/>
              </a:rPr>
              <a:t>Enabled</a:t>
            </a:r>
            <a:r>
              <a:rPr lang="it-IT" b="0" i="0" dirty="0">
                <a:solidFill>
                  <a:srgbClr val="1D1C1D"/>
                </a:solidFill>
                <a:effectLst/>
                <a:latin typeface="+mn-lt"/>
              </a:rPr>
              <a:t> by the clouds power of </a:t>
            </a:r>
            <a:r>
              <a:rPr lang="it-IT" b="1" i="0" dirty="0" err="1">
                <a:solidFill>
                  <a:srgbClr val="1D1C1D"/>
                </a:solidFill>
                <a:effectLst/>
                <a:latin typeface="+mn-lt"/>
              </a:rPr>
              <a:t>distributed</a:t>
            </a:r>
            <a:r>
              <a:rPr lang="it-IT" b="1" i="0" dirty="0">
                <a:solidFill>
                  <a:srgbClr val="1D1C1D"/>
                </a:solidFill>
                <a:effectLst/>
                <a:latin typeface="+mn-lt"/>
              </a:rPr>
              <a:t> services</a:t>
            </a:r>
            <a:r>
              <a:rPr lang="it-IT" dirty="0">
                <a:solidFill>
                  <a:srgbClr val="1D1C1D"/>
                </a:solidFill>
                <a:latin typeface="+mn-lt"/>
              </a:rPr>
              <a:t>, </a:t>
            </a:r>
            <a:r>
              <a:rPr lang="it-IT" dirty="0" err="1">
                <a:solidFill>
                  <a:srgbClr val="1D1C1D"/>
                </a:solidFill>
                <a:latin typeface="+mn-lt"/>
              </a:rPr>
              <a:t>it</a:t>
            </a:r>
            <a:r>
              <a:rPr lang="it-IT" dirty="0">
                <a:solidFill>
                  <a:srgbClr val="1D1C1D"/>
                </a:solidFill>
                <a:latin typeface="+mn-lt"/>
              </a:rPr>
              <a:t> can </a:t>
            </a:r>
            <a:r>
              <a:rPr lang="it-IT" dirty="0" err="1">
                <a:solidFill>
                  <a:srgbClr val="1D1C1D"/>
                </a:solidFill>
                <a:latin typeface="+mn-lt"/>
              </a:rPr>
              <a:t>provide</a:t>
            </a:r>
            <a:r>
              <a:rPr lang="it-IT" dirty="0">
                <a:solidFill>
                  <a:srgbClr val="1D1C1D"/>
                </a:solidFill>
                <a:latin typeface="+mn-lt"/>
              </a:rPr>
              <a:t> </a:t>
            </a:r>
            <a:r>
              <a:rPr lang="it-IT" dirty="0" err="1">
                <a:solidFill>
                  <a:srgbClr val="1D1C1D"/>
                </a:solidFill>
                <a:latin typeface="+mn-lt"/>
              </a:rPr>
              <a:t>incident</a:t>
            </a:r>
            <a:r>
              <a:rPr lang="it-IT" dirty="0">
                <a:solidFill>
                  <a:srgbClr val="1D1C1D"/>
                </a:solidFill>
                <a:latin typeface="+mn-lt"/>
              </a:rPr>
              <a:t> information </a:t>
            </a:r>
            <a:r>
              <a:rPr lang="it-IT" b="1" dirty="0" err="1">
                <a:solidFill>
                  <a:srgbClr val="1D1C1D"/>
                </a:solidFill>
                <a:latin typeface="+mn-lt"/>
              </a:rPr>
              <a:t>anytime</a:t>
            </a:r>
            <a:r>
              <a:rPr lang="it-IT" b="1" dirty="0">
                <a:solidFill>
                  <a:srgbClr val="1D1C1D"/>
                </a:solidFill>
                <a:latin typeface="+mn-lt"/>
              </a:rPr>
              <a:t>, </a:t>
            </a:r>
            <a:r>
              <a:rPr lang="it-IT" b="1" dirty="0" err="1">
                <a:solidFill>
                  <a:srgbClr val="1D1C1D"/>
                </a:solidFill>
                <a:latin typeface="+mn-lt"/>
              </a:rPr>
              <a:t>anywhere</a:t>
            </a:r>
            <a:endParaRPr lang="it-IT" b="1" dirty="0">
              <a:solidFill>
                <a:srgbClr val="1D1C1D"/>
              </a:solidFill>
              <a:latin typeface="+mn-lt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it-IT" dirty="0">
              <a:solidFill>
                <a:srgbClr val="1D1C1D"/>
              </a:solidFill>
              <a:latin typeface="+mn-lt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it-IT" b="0" i="0" dirty="0" err="1">
                <a:solidFill>
                  <a:srgbClr val="1D1C1D"/>
                </a:solidFill>
                <a:effectLst/>
                <a:latin typeface="+mn-lt"/>
              </a:rPr>
              <a:t>It</a:t>
            </a:r>
            <a:r>
              <a:rPr lang="it-IT" b="0" i="0" dirty="0">
                <a:solidFill>
                  <a:srgbClr val="1D1C1D"/>
                </a:solidFill>
                <a:effectLst/>
                <a:latin typeface="+mn-lt"/>
              </a:rPr>
              <a:t> </a:t>
            </a:r>
            <a:r>
              <a:rPr lang="it-IT" b="0" i="0" dirty="0" err="1">
                <a:solidFill>
                  <a:srgbClr val="1D1C1D"/>
                </a:solidFill>
                <a:effectLst/>
                <a:latin typeface="+mn-lt"/>
              </a:rPr>
              <a:t>is</a:t>
            </a:r>
            <a:r>
              <a:rPr lang="it-IT" b="0" i="0" dirty="0">
                <a:solidFill>
                  <a:srgbClr val="1D1C1D"/>
                </a:solidFill>
                <a:effectLst/>
                <a:latin typeface="+mn-lt"/>
              </a:rPr>
              <a:t> </a:t>
            </a:r>
            <a:r>
              <a:rPr lang="it-IT" b="0" i="0" dirty="0" err="1">
                <a:solidFill>
                  <a:srgbClr val="1D1C1D"/>
                </a:solidFill>
                <a:effectLst/>
                <a:latin typeface="+mn-lt"/>
              </a:rPr>
              <a:t>able</a:t>
            </a:r>
            <a:r>
              <a:rPr lang="it-IT" b="0" i="0" dirty="0">
                <a:solidFill>
                  <a:srgbClr val="1D1C1D"/>
                </a:solidFill>
                <a:effectLst/>
                <a:latin typeface="+mn-lt"/>
              </a:rPr>
              <a:t> to </a:t>
            </a:r>
            <a:r>
              <a:rPr lang="it-IT" b="0" i="0" dirty="0" err="1">
                <a:solidFill>
                  <a:srgbClr val="1D1C1D"/>
                </a:solidFill>
                <a:effectLst/>
                <a:latin typeface="+mn-lt"/>
              </a:rPr>
              <a:t>provide</a:t>
            </a:r>
            <a:r>
              <a:rPr lang="it-IT" b="0" i="0" dirty="0">
                <a:solidFill>
                  <a:srgbClr val="1D1C1D"/>
                </a:solidFill>
                <a:effectLst/>
                <a:latin typeface="+mn-lt"/>
              </a:rPr>
              <a:t> </a:t>
            </a:r>
            <a:r>
              <a:rPr lang="it-IT" b="1" i="0" dirty="0">
                <a:solidFill>
                  <a:srgbClr val="1D1C1D"/>
                </a:solidFill>
                <a:effectLst/>
                <a:latin typeface="+mn-lt"/>
              </a:rPr>
              <a:t>real</a:t>
            </a:r>
            <a:r>
              <a:rPr lang="it-IT" b="1" dirty="0">
                <a:solidFill>
                  <a:srgbClr val="1D1C1D"/>
                </a:solidFill>
                <a:latin typeface="+mn-lt"/>
              </a:rPr>
              <a:t>-time </a:t>
            </a:r>
            <a:r>
              <a:rPr lang="it-IT" b="1" i="0" dirty="0">
                <a:solidFill>
                  <a:srgbClr val="1D1C1D"/>
                </a:solidFill>
                <a:effectLst/>
                <a:latin typeface="+mn-lt"/>
              </a:rPr>
              <a:t>insight </a:t>
            </a:r>
            <a:r>
              <a:rPr lang="it-IT" i="0" dirty="0">
                <a:solidFill>
                  <a:srgbClr val="1D1C1D"/>
                </a:solidFill>
                <a:effectLst/>
                <a:latin typeface="+mn-lt"/>
              </a:rPr>
              <a:t>to drivers</a:t>
            </a:r>
            <a:r>
              <a:rPr lang="it-IT" b="0" i="0" dirty="0">
                <a:solidFill>
                  <a:srgbClr val="1D1C1D"/>
                </a:solidFill>
                <a:effectLst/>
                <a:latin typeface="+mn-lt"/>
              </a:rPr>
              <a:t>, </a:t>
            </a:r>
            <a:r>
              <a:rPr lang="it-IT" b="0" i="0" dirty="0" err="1">
                <a:solidFill>
                  <a:srgbClr val="1D1C1D"/>
                </a:solidFill>
                <a:effectLst/>
                <a:latin typeface="+mn-lt"/>
              </a:rPr>
              <a:t>navigation</a:t>
            </a:r>
            <a:r>
              <a:rPr lang="it-IT" b="0" i="0" dirty="0">
                <a:solidFill>
                  <a:srgbClr val="1D1C1D"/>
                </a:solidFill>
                <a:effectLst/>
                <a:latin typeface="+mn-lt"/>
              </a:rPr>
              <a:t> systems, and public </a:t>
            </a:r>
            <a:r>
              <a:rPr lang="it-IT" b="0" i="0" dirty="0" err="1">
                <a:solidFill>
                  <a:srgbClr val="1D1C1D"/>
                </a:solidFill>
                <a:effectLst/>
                <a:latin typeface="+mn-lt"/>
              </a:rPr>
              <a:t>authorities</a:t>
            </a:r>
            <a:r>
              <a:rPr lang="it-IT" b="0" i="0" dirty="0">
                <a:solidFill>
                  <a:srgbClr val="1D1C1D"/>
                </a:solidFill>
                <a:effectLst/>
                <a:latin typeface="+mn-lt"/>
              </a:rPr>
              <a:t> </a:t>
            </a:r>
            <a:r>
              <a:rPr lang="it-IT" b="0" i="0" dirty="0" err="1">
                <a:solidFill>
                  <a:srgbClr val="1D1C1D"/>
                </a:solidFill>
                <a:effectLst/>
                <a:latin typeface="+mn-lt"/>
              </a:rPr>
              <a:t>about</a:t>
            </a:r>
            <a:r>
              <a:rPr lang="it-IT" b="0" i="0" dirty="0">
                <a:solidFill>
                  <a:srgbClr val="1D1C1D"/>
                </a:solidFill>
                <a:effectLst/>
                <a:latin typeface="+mn-lt"/>
              </a:rPr>
              <a:t> events </a:t>
            </a:r>
            <a:r>
              <a:rPr lang="it-IT" b="0" i="0" dirty="0" err="1">
                <a:solidFill>
                  <a:srgbClr val="1D1C1D"/>
                </a:solidFill>
                <a:effectLst/>
                <a:latin typeface="+mn-lt"/>
              </a:rPr>
              <a:t>occurring</a:t>
            </a:r>
            <a:br>
              <a:rPr lang="it-IT" b="0" i="0" dirty="0">
                <a:solidFill>
                  <a:srgbClr val="1D1C1D"/>
                </a:solidFill>
                <a:effectLst/>
                <a:latin typeface="+mn-lt"/>
              </a:rPr>
            </a:br>
            <a:endParaRPr lang="it-IT" b="0" i="0" dirty="0">
              <a:solidFill>
                <a:srgbClr val="1D1C1D"/>
              </a:solidFill>
              <a:effectLst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773712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ttangolo 58">
            <a:extLst>
              <a:ext uri="{FF2B5EF4-FFF2-40B4-BE49-F238E27FC236}">
                <a16:creationId xmlns:a16="http://schemas.microsoft.com/office/drawing/2014/main" id="{76837D58-124D-A3F3-321B-29F71A33F3FC}"/>
              </a:ext>
            </a:extLst>
          </p:cNvPr>
          <p:cNvSpPr/>
          <p:nvPr/>
        </p:nvSpPr>
        <p:spPr>
          <a:xfrm>
            <a:off x="695371" y="1077057"/>
            <a:ext cx="6169126" cy="905639"/>
          </a:xfrm>
          <a:prstGeom prst="rect">
            <a:avLst/>
          </a:prstGeom>
          <a:solidFill>
            <a:srgbClr val="AD046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58" name="Rettangolo 57">
            <a:extLst>
              <a:ext uri="{FF2B5EF4-FFF2-40B4-BE49-F238E27FC236}">
                <a16:creationId xmlns:a16="http://schemas.microsoft.com/office/drawing/2014/main" id="{D37B1FBF-F507-8EEA-CAD2-5C7F25163E45}"/>
              </a:ext>
            </a:extLst>
          </p:cNvPr>
          <p:cNvSpPr/>
          <p:nvPr/>
        </p:nvSpPr>
        <p:spPr>
          <a:xfrm>
            <a:off x="4309217" y="3146279"/>
            <a:ext cx="2555280" cy="1745407"/>
          </a:xfrm>
          <a:prstGeom prst="rect">
            <a:avLst/>
          </a:prstGeom>
          <a:solidFill>
            <a:srgbClr val="290E4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162" name="Google Shape;162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8" flipH="1">
            <a:off x="0" y="159426"/>
            <a:ext cx="1262074" cy="612173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34"/>
          <p:cNvSpPr txBox="1">
            <a:spLocks noGrp="1"/>
          </p:cNvSpPr>
          <p:nvPr>
            <p:ph type="title"/>
          </p:nvPr>
        </p:nvSpPr>
        <p:spPr>
          <a:xfrm>
            <a:off x="1262077" y="282000"/>
            <a:ext cx="6783900" cy="4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0000" rIns="91425" bIns="900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" sz="3000" dirty="0">
                <a:solidFill>
                  <a:schemeClr val="dk1"/>
                </a:solidFill>
                <a:latin typeface="+mn-lt"/>
              </a:rPr>
              <a:t>Technical implementation</a:t>
            </a:r>
            <a:endParaRPr sz="800" dirty="0">
              <a:latin typeface="+mn-lt"/>
              <a:ea typeface="Audiowide"/>
              <a:cs typeface="Audiowide"/>
              <a:sym typeface="Audiowide"/>
            </a:endParaRP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281C4636-D1FA-D0ED-A57D-41BAB542EA62}"/>
              </a:ext>
            </a:extLst>
          </p:cNvPr>
          <p:cNvSpPr/>
          <p:nvPr/>
        </p:nvSpPr>
        <p:spPr>
          <a:xfrm>
            <a:off x="697116" y="3146281"/>
            <a:ext cx="3515050" cy="1760484"/>
          </a:xfrm>
          <a:prstGeom prst="rect">
            <a:avLst/>
          </a:prstGeom>
          <a:solidFill>
            <a:srgbClr val="04A2C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44EB96B4-7A69-6042-2FDC-7275E80052C5}"/>
              </a:ext>
            </a:extLst>
          </p:cNvPr>
          <p:cNvSpPr txBox="1"/>
          <p:nvPr/>
        </p:nvSpPr>
        <p:spPr>
          <a:xfrm>
            <a:off x="641816" y="2812057"/>
            <a:ext cx="8547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i="1" dirty="0" err="1">
                <a:solidFill>
                  <a:sysClr val="windowText" lastClr="000000"/>
                </a:solidFill>
                <a:latin typeface="+mn-lt"/>
              </a:rPr>
              <a:t>Vehicle</a:t>
            </a:r>
            <a:endParaRPr lang="it-IT" sz="1600" i="1" dirty="0">
              <a:solidFill>
                <a:sysClr val="windowText" lastClr="000000"/>
              </a:solidFill>
              <a:latin typeface="+mn-lt"/>
            </a:endParaRPr>
          </a:p>
        </p:txBody>
      </p:sp>
      <p:pic>
        <p:nvPicPr>
          <p:cNvPr id="1026" name="Picture 2" descr="Build a simple Android navigation app with Google Maps Platform Navigation  SDK">
            <a:extLst>
              <a:ext uri="{FF2B5EF4-FFF2-40B4-BE49-F238E27FC236}">
                <a16:creationId xmlns:a16="http://schemas.microsoft.com/office/drawing/2014/main" id="{9E21219D-4787-9597-9DB1-C836150632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5942" y="3215861"/>
            <a:ext cx="626069" cy="1391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9FD80069-3F4E-7875-4F01-7D70A2134EB4}"/>
              </a:ext>
            </a:extLst>
          </p:cNvPr>
          <p:cNvSpPr txBox="1"/>
          <p:nvPr/>
        </p:nvSpPr>
        <p:spPr>
          <a:xfrm>
            <a:off x="7164477" y="896797"/>
            <a:ext cx="10294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i="1" dirty="0">
                <a:solidFill>
                  <a:schemeClr val="bg1"/>
                </a:solidFill>
                <a:latin typeface="+mn-lt"/>
              </a:rPr>
              <a:t>Integration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959BA397-1D06-CD7D-986E-36BBB78386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5931" y="5483759"/>
            <a:ext cx="8978654" cy="3430925"/>
          </a:xfrm>
          <a:prstGeom prst="rect">
            <a:avLst/>
          </a:prstGeom>
        </p:spPr>
      </p:pic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BEBCEEF5-BB47-2D1A-A28B-D8B457FEEB7F}"/>
              </a:ext>
            </a:extLst>
          </p:cNvPr>
          <p:cNvSpPr txBox="1"/>
          <p:nvPr/>
        </p:nvSpPr>
        <p:spPr>
          <a:xfrm>
            <a:off x="861347" y="3608385"/>
            <a:ext cx="136233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latin typeface="+mn-lt"/>
              </a:rPr>
              <a:t>Ego-Location</a:t>
            </a:r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5E2E2FA2-3C32-55A7-534F-ED5CCF886AA8}"/>
              </a:ext>
            </a:extLst>
          </p:cNvPr>
          <p:cNvSpPr txBox="1"/>
          <p:nvPr/>
        </p:nvSpPr>
        <p:spPr>
          <a:xfrm>
            <a:off x="861347" y="3997335"/>
            <a:ext cx="136233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latin typeface="+mn-lt"/>
              </a:rPr>
              <a:t>Semantic </a:t>
            </a:r>
            <a:r>
              <a:rPr lang="it-IT" dirty="0" err="1">
                <a:latin typeface="+mn-lt"/>
              </a:rPr>
              <a:t>Segmentation</a:t>
            </a:r>
            <a:endParaRPr lang="it-IT" dirty="0">
              <a:latin typeface="+mn-lt"/>
            </a:endParaRP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0000D976-5CD3-F231-DA2C-58621F11893D}"/>
              </a:ext>
            </a:extLst>
          </p:cNvPr>
          <p:cNvSpPr txBox="1"/>
          <p:nvPr/>
        </p:nvSpPr>
        <p:spPr>
          <a:xfrm>
            <a:off x="4548074" y="3597541"/>
            <a:ext cx="136233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it-IT" dirty="0" err="1">
                <a:latin typeface="+mn-lt"/>
              </a:rPr>
              <a:t>Incident</a:t>
            </a:r>
            <a:r>
              <a:rPr lang="it-IT" dirty="0">
                <a:latin typeface="+mn-lt"/>
              </a:rPr>
              <a:t> </a:t>
            </a:r>
            <a:r>
              <a:rPr lang="it-IT" dirty="0" err="1">
                <a:latin typeface="+mn-lt"/>
              </a:rPr>
              <a:t>notification</a:t>
            </a:r>
            <a:endParaRPr lang="it-IT" dirty="0">
              <a:latin typeface="+mn-lt"/>
            </a:endParaRPr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014AA6F7-FDBA-8C45-8AD3-694E8FD4C2A5}"/>
              </a:ext>
            </a:extLst>
          </p:cNvPr>
          <p:cNvSpPr txBox="1"/>
          <p:nvPr/>
        </p:nvSpPr>
        <p:spPr>
          <a:xfrm>
            <a:off x="802147" y="3256960"/>
            <a:ext cx="102756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 err="1">
                <a:solidFill>
                  <a:schemeClr val="bg1"/>
                </a:solidFill>
                <a:latin typeface="+mn-lt"/>
              </a:rPr>
              <a:t>Sensorset</a:t>
            </a:r>
            <a:endParaRPr lang="it-IT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2FB1B897-434E-D668-70E8-CF32F8AE4D69}"/>
              </a:ext>
            </a:extLst>
          </p:cNvPr>
          <p:cNvSpPr txBox="1"/>
          <p:nvPr/>
        </p:nvSpPr>
        <p:spPr>
          <a:xfrm>
            <a:off x="2639419" y="3259644"/>
            <a:ext cx="136233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+mn-lt"/>
              </a:rPr>
              <a:t>Driver Display</a:t>
            </a:r>
          </a:p>
        </p:txBody>
      </p:sp>
      <p:sp>
        <p:nvSpPr>
          <p:cNvPr id="39" name="CasellaDiTesto 38">
            <a:extLst>
              <a:ext uri="{FF2B5EF4-FFF2-40B4-BE49-F238E27FC236}">
                <a16:creationId xmlns:a16="http://schemas.microsoft.com/office/drawing/2014/main" id="{D64E103C-6F9B-2269-4FE4-D3F401F3DDCB}"/>
              </a:ext>
            </a:extLst>
          </p:cNvPr>
          <p:cNvSpPr txBox="1"/>
          <p:nvPr/>
        </p:nvSpPr>
        <p:spPr>
          <a:xfrm>
            <a:off x="2642198" y="3608385"/>
            <a:ext cx="136233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it-IT" dirty="0" err="1">
                <a:latin typeface="+mn-lt"/>
              </a:rPr>
              <a:t>Incident</a:t>
            </a:r>
            <a:r>
              <a:rPr lang="it-IT" dirty="0">
                <a:latin typeface="+mn-lt"/>
              </a:rPr>
              <a:t> </a:t>
            </a:r>
            <a:r>
              <a:rPr lang="it-IT" dirty="0" err="1">
                <a:latin typeface="+mn-lt"/>
              </a:rPr>
              <a:t>notification</a:t>
            </a:r>
            <a:endParaRPr lang="it-IT" dirty="0">
              <a:latin typeface="+mn-lt"/>
            </a:endParaRPr>
          </a:p>
        </p:txBody>
      </p:sp>
      <p:sp>
        <p:nvSpPr>
          <p:cNvPr id="40" name="Rettangolo 39">
            <a:extLst>
              <a:ext uri="{FF2B5EF4-FFF2-40B4-BE49-F238E27FC236}">
                <a16:creationId xmlns:a16="http://schemas.microsoft.com/office/drawing/2014/main" id="{A7C98A4F-C179-E563-583D-5962F7BC49B9}"/>
              </a:ext>
            </a:extLst>
          </p:cNvPr>
          <p:cNvSpPr/>
          <p:nvPr/>
        </p:nvSpPr>
        <p:spPr>
          <a:xfrm>
            <a:off x="802146" y="3256960"/>
            <a:ext cx="1506487" cy="135016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1" name="CasellaDiTesto 40">
            <a:extLst>
              <a:ext uri="{FF2B5EF4-FFF2-40B4-BE49-F238E27FC236}">
                <a16:creationId xmlns:a16="http://schemas.microsoft.com/office/drawing/2014/main" id="{04CEBDDD-8BD7-BDCB-7DB7-34B1E29A3B22}"/>
              </a:ext>
            </a:extLst>
          </p:cNvPr>
          <p:cNvSpPr txBox="1"/>
          <p:nvPr/>
        </p:nvSpPr>
        <p:spPr>
          <a:xfrm>
            <a:off x="641816" y="748482"/>
            <a:ext cx="7889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i="1" dirty="0">
                <a:solidFill>
                  <a:sysClr val="windowText" lastClr="000000"/>
                </a:solidFill>
                <a:latin typeface="+mn-lt"/>
              </a:rPr>
              <a:t>Server</a:t>
            </a:r>
          </a:p>
        </p:txBody>
      </p:sp>
      <p:sp>
        <p:nvSpPr>
          <p:cNvPr id="42" name="Rettangolo 41">
            <a:extLst>
              <a:ext uri="{FF2B5EF4-FFF2-40B4-BE49-F238E27FC236}">
                <a16:creationId xmlns:a16="http://schemas.microsoft.com/office/drawing/2014/main" id="{F4A2EB09-710A-5583-18CF-AFEEA0EC2036}"/>
              </a:ext>
            </a:extLst>
          </p:cNvPr>
          <p:cNvSpPr/>
          <p:nvPr/>
        </p:nvSpPr>
        <p:spPr>
          <a:xfrm>
            <a:off x="2567340" y="3256960"/>
            <a:ext cx="1506487" cy="96195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3" name="CasellaDiTesto 42">
            <a:extLst>
              <a:ext uri="{FF2B5EF4-FFF2-40B4-BE49-F238E27FC236}">
                <a16:creationId xmlns:a16="http://schemas.microsoft.com/office/drawing/2014/main" id="{28741220-F645-C0CC-E258-36FE3565B9C1}"/>
              </a:ext>
            </a:extLst>
          </p:cNvPr>
          <p:cNvSpPr txBox="1"/>
          <p:nvPr/>
        </p:nvSpPr>
        <p:spPr>
          <a:xfrm>
            <a:off x="4361557" y="2812057"/>
            <a:ext cx="12089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i="1" dirty="0">
                <a:solidFill>
                  <a:sysClr val="windowText" lastClr="000000"/>
                </a:solidFill>
                <a:latin typeface="+mn-lt"/>
              </a:rPr>
              <a:t>Mobile App</a:t>
            </a:r>
          </a:p>
        </p:txBody>
      </p:sp>
      <p:sp>
        <p:nvSpPr>
          <p:cNvPr id="45" name="CasellaDiTesto 44">
            <a:extLst>
              <a:ext uri="{FF2B5EF4-FFF2-40B4-BE49-F238E27FC236}">
                <a16:creationId xmlns:a16="http://schemas.microsoft.com/office/drawing/2014/main" id="{48D3049B-D332-C682-543B-0BA53DAC3608}"/>
              </a:ext>
            </a:extLst>
          </p:cNvPr>
          <p:cNvSpPr txBox="1"/>
          <p:nvPr/>
        </p:nvSpPr>
        <p:spPr>
          <a:xfrm>
            <a:off x="835618" y="1154366"/>
            <a:ext cx="2016223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it-IT" dirty="0" err="1">
                <a:latin typeface="+mn-lt"/>
              </a:rPr>
              <a:t>Incident</a:t>
            </a:r>
            <a:r>
              <a:rPr lang="it-IT" dirty="0">
                <a:latin typeface="+mn-lt"/>
              </a:rPr>
              <a:t> </a:t>
            </a:r>
            <a:r>
              <a:rPr lang="it-IT" dirty="0" err="1">
                <a:latin typeface="+mn-lt"/>
              </a:rPr>
              <a:t>classification</a:t>
            </a:r>
            <a:endParaRPr lang="it-IT" dirty="0">
              <a:latin typeface="+mn-lt"/>
            </a:endParaRPr>
          </a:p>
        </p:txBody>
      </p:sp>
      <p:sp>
        <p:nvSpPr>
          <p:cNvPr id="48" name="Freccia su 47">
            <a:extLst>
              <a:ext uri="{FF2B5EF4-FFF2-40B4-BE49-F238E27FC236}">
                <a16:creationId xmlns:a16="http://schemas.microsoft.com/office/drawing/2014/main" id="{7EDD8950-7B0E-464D-766B-60EA88997830}"/>
              </a:ext>
            </a:extLst>
          </p:cNvPr>
          <p:cNvSpPr/>
          <p:nvPr/>
        </p:nvSpPr>
        <p:spPr>
          <a:xfrm>
            <a:off x="1420036" y="2000816"/>
            <a:ext cx="593685" cy="1013628"/>
          </a:xfrm>
          <a:prstGeom prst="upArrow">
            <a:avLst/>
          </a:prstGeom>
          <a:solidFill>
            <a:srgbClr val="FF96D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9" name="Freccia su 48">
            <a:extLst>
              <a:ext uri="{FF2B5EF4-FFF2-40B4-BE49-F238E27FC236}">
                <a16:creationId xmlns:a16="http://schemas.microsoft.com/office/drawing/2014/main" id="{AAC9A452-5FE1-EC00-BAAE-26A734FF6931}"/>
              </a:ext>
            </a:extLst>
          </p:cNvPr>
          <p:cNvSpPr/>
          <p:nvPr/>
        </p:nvSpPr>
        <p:spPr>
          <a:xfrm rot="10800000">
            <a:off x="3023740" y="2013499"/>
            <a:ext cx="593685" cy="1013628"/>
          </a:xfrm>
          <a:prstGeom prst="upArrow">
            <a:avLst/>
          </a:prstGeom>
          <a:solidFill>
            <a:srgbClr val="FF96D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highlight>
                <a:srgbClr val="FF96D5"/>
              </a:highlight>
            </a:endParaRPr>
          </a:p>
        </p:txBody>
      </p:sp>
      <p:sp>
        <p:nvSpPr>
          <p:cNvPr id="50" name="Freccia su 49">
            <a:extLst>
              <a:ext uri="{FF2B5EF4-FFF2-40B4-BE49-F238E27FC236}">
                <a16:creationId xmlns:a16="http://schemas.microsoft.com/office/drawing/2014/main" id="{5EB17C00-29A8-4C63-1368-FD09781CC6F4}"/>
              </a:ext>
            </a:extLst>
          </p:cNvPr>
          <p:cNvSpPr/>
          <p:nvPr/>
        </p:nvSpPr>
        <p:spPr>
          <a:xfrm rot="10800000">
            <a:off x="5653884" y="2000816"/>
            <a:ext cx="593685" cy="1013628"/>
          </a:xfrm>
          <a:prstGeom prst="upArrow">
            <a:avLst/>
          </a:prstGeom>
          <a:solidFill>
            <a:srgbClr val="FF96D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2" name="Immagine 51">
            <a:extLst>
              <a:ext uri="{FF2B5EF4-FFF2-40B4-BE49-F238E27FC236}">
                <a16:creationId xmlns:a16="http://schemas.microsoft.com/office/drawing/2014/main" id="{D789C1F1-DB83-40D8-D6E7-A7274797863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383" t="41448" r="6404" b="23345"/>
          <a:stretch/>
        </p:blipFill>
        <p:spPr>
          <a:xfrm>
            <a:off x="2542506" y="4344709"/>
            <a:ext cx="1623834" cy="414166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4917659D-304F-6435-D4E1-C41F7B7DDD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830871" y="3885340"/>
            <a:ext cx="419714" cy="492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E9A78B95-13CF-7C8F-B0AB-2A996F4CA7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7491" y="3331825"/>
            <a:ext cx="396390" cy="396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6">
            <a:extLst>
              <a:ext uri="{FF2B5EF4-FFF2-40B4-BE49-F238E27FC236}">
                <a16:creationId xmlns:a16="http://schemas.microsoft.com/office/drawing/2014/main" id="{67421026-2C19-E386-CA23-DD028C9256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7718" y="3232877"/>
            <a:ext cx="396390" cy="396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6">
            <a:extLst>
              <a:ext uri="{FF2B5EF4-FFF2-40B4-BE49-F238E27FC236}">
                <a16:creationId xmlns:a16="http://schemas.microsoft.com/office/drawing/2014/main" id="{52817C2B-8638-EE07-42A1-0E1F973182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5733" y="1100459"/>
            <a:ext cx="396390" cy="396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6">
            <a:extLst>
              <a:ext uri="{FF2B5EF4-FFF2-40B4-BE49-F238E27FC236}">
                <a16:creationId xmlns:a16="http://schemas.microsoft.com/office/drawing/2014/main" id="{CF5E9B50-3FCB-88AA-FF2A-25351743B0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9646" y="3145972"/>
            <a:ext cx="396390" cy="396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CARLA Simulator">
            <a:extLst>
              <a:ext uri="{FF2B5EF4-FFF2-40B4-BE49-F238E27FC236}">
                <a16:creationId xmlns:a16="http://schemas.microsoft.com/office/drawing/2014/main" id="{D3AC3ECD-5D2A-6F82-39F1-0AA1511D6A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9258" y="4210439"/>
            <a:ext cx="673248" cy="673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GitHub - eclipse-ankaios/ankaios: Eclipse Ankaios provides workload and  container orchestration for automotive High Performance Computing (HPC)  software.">
            <a:extLst>
              <a:ext uri="{FF2B5EF4-FFF2-40B4-BE49-F238E27FC236}">
                <a16:creationId xmlns:a16="http://schemas.microsoft.com/office/drawing/2014/main" id="{5E76F384-29DD-07CF-429D-52CCF79C24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0226" y="2307026"/>
            <a:ext cx="764415" cy="764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10" descr="GitHub - eclipse-ankaios/ankaios: Eclipse Ankaios provides workload and  container orchestration for automotive High Performance Computing (HPC)  software.">
            <a:extLst>
              <a:ext uri="{FF2B5EF4-FFF2-40B4-BE49-F238E27FC236}">
                <a16:creationId xmlns:a16="http://schemas.microsoft.com/office/drawing/2014/main" id="{31D87857-9ABF-C029-F334-4C8D5D1ECF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17" y="1908652"/>
            <a:ext cx="764415" cy="764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10" descr="GitHub - eclipse-ankaios/ankaios: Eclipse Ankaios provides workload and  container orchestration for automotive High Performance Computing (HPC)  software.">
            <a:extLst>
              <a:ext uri="{FF2B5EF4-FFF2-40B4-BE49-F238E27FC236}">
                <a16:creationId xmlns:a16="http://schemas.microsoft.com/office/drawing/2014/main" id="{450B71D8-0895-17E2-6A96-4019AE0A3D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3367" y="1906408"/>
            <a:ext cx="764415" cy="764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Elemento grafico 59" descr="Server con riempimento a tinta unita">
            <a:extLst>
              <a:ext uri="{FF2B5EF4-FFF2-40B4-BE49-F238E27FC236}">
                <a16:creationId xmlns:a16="http://schemas.microsoft.com/office/drawing/2014/main" id="{C46FF6CC-936B-1D47-9303-9C040D9380D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082948" y="1109302"/>
            <a:ext cx="712055" cy="712055"/>
          </a:xfrm>
          <a:prstGeom prst="rect">
            <a:avLst/>
          </a:prstGeom>
        </p:spPr>
      </p:pic>
      <p:pic>
        <p:nvPicPr>
          <p:cNvPr id="3084" name="Picture 12" descr="Einführung in MQTT: Das Protokoll für IoT &amp; Gebäude">
            <a:extLst>
              <a:ext uri="{FF2B5EF4-FFF2-40B4-BE49-F238E27FC236}">
                <a16:creationId xmlns:a16="http://schemas.microsoft.com/office/drawing/2014/main" id="{940423E2-5D2C-E9C7-E741-BF2600F538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471" y="2356352"/>
            <a:ext cx="557806" cy="477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12" descr="Einführung in MQTT: Das Protokoll für IoT &amp; Gebäude">
            <a:extLst>
              <a:ext uri="{FF2B5EF4-FFF2-40B4-BE49-F238E27FC236}">
                <a16:creationId xmlns:a16="http://schemas.microsoft.com/office/drawing/2014/main" id="{FC54589F-2705-619A-1C58-534AEDC15F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7182" y="2037411"/>
            <a:ext cx="557806" cy="477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12" descr="Einführung in MQTT: Das Protokoll für IoT &amp; Gebäude">
            <a:extLst>
              <a:ext uri="{FF2B5EF4-FFF2-40B4-BE49-F238E27FC236}">
                <a16:creationId xmlns:a16="http://schemas.microsoft.com/office/drawing/2014/main" id="{88597F94-C2CE-E8B9-8467-468B83D0EF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0243" y="2037230"/>
            <a:ext cx="557806" cy="477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55014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8" flipH="1">
            <a:off x="0" y="159426"/>
            <a:ext cx="1262074" cy="612173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34"/>
          <p:cNvSpPr txBox="1">
            <a:spLocks noGrp="1"/>
          </p:cNvSpPr>
          <p:nvPr>
            <p:ph type="title"/>
          </p:nvPr>
        </p:nvSpPr>
        <p:spPr>
          <a:xfrm>
            <a:off x="1262077" y="282000"/>
            <a:ext cx="6783900" cy="4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0000" rIns="91425" bIns="900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" sz="3000" dirty="0">
                <a:solidFill>
                  <a:schemeClr val="dk1"/>
                </a:solidFill>
                <a:latin typeface="+mn-lt"/>
              </a:rPr>
              <a:t>Team and Structure</a:t>
            </a:r>
            <a:endParaRPr sz="800" dirty="0">
              <a:latin typeface="+mn-lt"/>
              <a:ea typeface="Audiowide"/>
              <a:cs typeface="Audiowide"/>
              <a:sym typeface="Audiowide"/>
            </a:endParaRP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281C4636-D1FA-D0ED-A57D-41BAB542EA62}"/>
              </a:ext>
            </a:extLst>
          </p:cNvPr>
          <p:cNvSpPr/>
          <p:nvPr/>
        </p:nvSpPr>
        <p:spPr>
          <a:xfrm>
            <a:off x="697116" y="3146281"/>
            <a:ext cx="3515050" cy="1760484"/>
          </a:xfrm>
          <a:prstGeom prst="rect">
            <a:avLst/>
          </a:prstGeom>
          <a:solidFill>
            <a:srgbClr val="04A2C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D129F191-7692-F227-5D19-BC5A6B451785}"/>
              </a:ext>
            </a:extLst>
          </p:cNvPr>
          <p:cNvSpPr/>
          <p:nvPr/>
        </p:nvSpPr>
        <p:spPr>
          <a:xfrm>
            <a:off x="695371" y="1077057"/>
            <a:ext cx="6169126" cy="905639"/>
          </a:xfrm>
          <a:prstGeom prst="rect">
            <a:avLst/>
          </a:prstGeom>
          <a:solidFill>
            <a:srgbClr val="AD046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44EB96B4-7A69-6042-2FDC-7275E80052C5}"/>
              </a:ext>
            </a:extLst>
          </p:cNvPr>
          <p:cNvSpPr txBox="1"/>
          <p:nvPr/>
        </p:nvSpPr>
        <p:spPr>
          <a:xfrm>
            <a:off x="641816" y="2812057"/>
            <a:ext cx="8547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i="1" dirty="0" err="1">
                <a:solidFill>
                  <a:sysClr val="windowText" lastClr="000000"/>
                </a:solidFill>
                <a:latin typeface="+mn-lt"/>
              </a:rPr>
              <a:t>Vehicle</a:t>
            </a:r>
            <a:endParaRPr lang="it-IT" sz="1600" i="1" dirty="0">
              <a:solidFill>
                <a:sysClr val="windowText" lastClr="000000"/>
              </a:solidFill>
              <a:latin typeface="+mn-lt"/>
            </a:endParaRPr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35CBAE52-8516-C899-47C5-327D0C9DA63A}"/>
              </a:ext>
            </a:extLst>
          </p:cNvPr>
          <p:cNvSpPr/>
          <p:nvPr/>
        </p:nvSpPr>
        <p:spPr>
          <a:xfrm>
            <a:off x="4309217" y="3146279"/>
            <a:ext cx="2555280" cy="1745407"/>
          </a:xfrm>
          <a:prstGeom prst="rect">
            <a:avLst/>
          </a:prstGeom>
          <a:solidFill>
            <a:srgbClr val="290E4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1026" name="Picture 2" descr="Build a simple Android navigation app with Google Maps Platform Navigation  SDK">
            <a:extLst>
              <a:ext uri="{FF2B5EF4-FFF2-40B4-BE49-F238E27FC236}">
                <a16:creationId xmlns:a16="http://schemas.microsoft.com/office/drawing/2014/main" id="{9E21219D-4787-9597-9DB1-C836150632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5942" y="3215861"/>
            <a:ext cx="626069" cy="1391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9FD80069-3F4E-7875-4F01-7D70A2134EB4}"/>
              </a:ext>
            </a:extLst>
          </p:cNvPr>
          <p:cNvSpPr txBox="1"/>
          <p:nvPr/>
        </p:nvSpPr>
        <p:spPr>
          <a:xfrm>
            <a:off x="7164477" y="896797"/>
            <a:ext cx="10294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i="1" dirty="0">
                <a:solidFill>
                  <a:schemeClr val="bg1"/>
                </a:solidFill>
                <a:latin typeface="+mn-lt"/>
              </a:rPr>
              <a:t>Integration</a:t>
            </a:r>
          </a:p>
        </p:txBody>
      </p:sp>
      <p:pic>
        <p:nvPicPr>
          <p:cNvPr id="36" name="Elemento grafico 35" descr="Server con riempimento a tinta unita">
            <a:extLst>
              <a:ext uri="{FF2B5EF4-FFF2-40B4-BE49-F238E27FC236}">
                <a16:creationId xmlns:a16="http://schemas.microsoft.com/office/drawing/2014/main" id="{C4B2D0D5-A45F-4FCA-192E-EEF100A5DF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082948" y="1109302"/>
            <a:ext cx="712055" cy="712055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959BA397-1D06-CD7D-986E-36BBB78386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15931" y="5483759"/>
            <a:ext cx="8978654" cy="3430925"/>
          </a:xfrm>
          <a:prstGeom prst="rect">
            <a:avLst/>
          </a:prstGeom>
        </p:spPr>
      </p:pic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014AA6F7-FDBA-8C45-8AD3-694E8FD4C2A5}"/>
              </a:ext>
            </a:extLst>
          </p:cNvPr>
          <p:cNvSpPr txBox="1"/>
          <p:nvPr/>
        </p:nvSpPr>
        <p:spPr>
          <a:xfrm>
            <a:off x="802147" y="3256960"/>
            <a:ext cx="102756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 err="1">
                <a:solidFill>
                  <a:schemeClr val="bg1"/>
                </a:solidFill>
                <a:latin typeface="+mn-lt"/>
              </a:rPr>
              <a:t>Sensorset</a:t>
            </a:r>
            <a:endParaRPr lang="it-IT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2FB1B897-434E-D668-70E8-CF32F8AE4D69}"/>
              </a:ext>
            </a:extLst>
          </p:cNvPr>
          <p:cNvSpPr txBox="1"/>
          <p:nvPr/>
        </p:nvSpPr>
        <p:spPr>
          <a:xfrm>
            <a:off x="2639419" y="3259644"/>
            <a:ext cx="136233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+mn-lt"/>
              </a:rPr>
              <a:t>Driver Display</a:t>
            </a:r>
          </a:p>
        </p:txBody>
      </p:sp>
      <p:sp>
        <p:nvSpPr>
          <p:cNvPr id="40" name="Rettangolo 39">
            <a:extLst>
              <a:ext uri="{FF2B5EF4-FFF2-40B4-BE49-F238E27FC236}">
                <a16:creationId xmlns:a16="http://schemas.microsoft.com/office/drawing/2014/main" id="{A7C98A4F-C179-E563-583D-5962F7BC49B9}"/>
              </a:ext>
            </a:extLst>
          </p:cNvPr>
          <p:cNvSpPr/>
          <p:nvPr/>
        </p:nvSpPr>
        <p:spPr>
          <a:xfrm>
            <a:off x="802146" y="3256960"/>
            <a:ext cx="1506487" cy="135016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1" name="CasellaDiTesto 40">
            <a:extLst>
              <a:ext uri="{FF2B5EF4-FFF2-40B4-BE49-F238E27FC236}">
                <a16:creationId xmlns:a16="http://schemas.microsoft.com/office/drawing/2014/main" id="{04CEBDDD-8BD7-BDCB-7DB7-34B1E29A3B22}"/>
              </a:ext>
            </a:extLst>
          </p:cNvPr>
          <p:cNvSpPr txBox="1"/>
          <p:nvPr/>
        </p:nvSpPr>
        <p:spPr>
          <a:xfrm>
            <a:off x="641816" y="748482"/>
            <a:ext cx="7889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i="1" dirty="0">
                <a:solidFill>
                  <a:sysClr val="windowText" lastClr="000000"/>
                </a:solidFill>
                <a:latin typeface="+mn-lt"/>
              </a:rPr>
              <a:t>Server</a:t>
            </a:r>
          </a:p>
        </p:txBody>
      </p:sp>
      <p:sp>
        <p:nvSpPr>
          <p:cNvPr id="42" name="Rettangolo 41">
            <a:extLst>
              <a:ext uri="{FF2B5EF4-FFF2-40B4-BE49-F238E27FC236}">
                <a16:creationId xmlns:a16="http://schemas.microsoft.com/office/drawing/2014/main" id="{F4A2EB09-710A-5583-18CF-AFEEA0EC2036}"/>
              </a:ext>
            </a:extLst>
          </p:cNvPr>
          <p:cNvSpPr/>
          <p:nvPr/>
        </p:nvSpPr>
        <p:spPr>
          <a:xfrm>
            <a:off x="2567340" y="3256960"/>
            <a:ext cx="1506487" cy="96195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3" name="CasellaDiTesto 42">
            <a:extLst>
              <a:ext uri="{FF2B5EF4-FFF2-40B4-BE49-F238E27FC236}">
                <a16:creationId xmlns:a16="http://schemas.microsoft.com/office/drawing/2014/main" id="{28741220-F645-C0CC-E258-36FE3565B9C1}"/>
              </a:ext>
            </a:extLst>
          </p:cNvPr>
          <p:cNvSpPr txBox="1"/>
          <p:nvPr/>
        </p:nvSpPr>
        <p:spPr>
          <a:xfrm>
            <a:off x="4361557" y="2812057"/>
            <a:ext cx="12089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i="1" dirty="0">
                <a:solidFill>
                  <a:sysClr val="windowText" lastClr="000000"/>
                </a:solidFill>
                <a:latin typeface="+mn-lt"/>
              </a:rPr>
              <a:t>Mobile App</a:t>
            </a:r>
          </a:p>
        </p:txBody>
      </p:sp>
      <p:sp>
        <p:nvSpPr>
          <p:cNvPr id="48" name="Freccia su 47">
            <a:extLst>
              <a:ext uri="{FF2B5EF4-FFF2-40B4-BE49-F238E27FC236}">
                <a16:creationId xmlns:a16="http://schemas.microsoft.com/office/drawing/2014/main" id="{7EDD8950-7B0E-464D-766B-60EA88997830}"/>
              </a:ext>
            </a:extLst>
          </p:cNvPr>
          <p:cNvSpPr/>
          <p:nvPr/>
        </p:nvSpPr>
        <p:spPr>
          <a:xfrm>
            <a:off x="1420036" y="2000816"/>
            <a:ext cx="593685" cy="1013628"/>
          </a:xfrm>
          <a:prstGeom prst="upArrow">
            <a:avLst/>
          </a:prstGeom>
          <a:solidFill>
            <a:srgbClr val="FF96D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9" name="Freccia su 48">
            <a:extLst>
              <a:ext uri="{FF2B5EF4-FFF2-40B4-BE49-F238E27FC236}">
                <a16:creationId xmlns:a16="http://schemas.microsoft.com/office/drawing/2014/main" id="{AAC9A452-5FE1-EC00-BAAE-26A734FF6931}"/>
              </a:ext>
            </a:extLst>
          </p:cNvPr>
          <p:cNvSpPr/>
          <p:nvPr/>
        </p:nvSpPr>
        <p:spPr>
          <a:xfrm rot="10800000">
            <a:off x="3023740" y="2013499"/>
            <a:ext cx="593685" cy="1013628"/>
          </a:xfrm>
          <a:prstGeom prst="upArrow">
            <a:avLst/>
          </a:prstGeom>
          <a:solidFill>
            <a:srgbClr val="FF96D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highlight>
                <a:srgbClr val="FF96D5"/>
              </a:highlight>
            </a:endParaRPr>
          </a:p>
        </p:txBody>
      </p:sp>
      <p:sp>
        <p:nvSpPr>
          <p:cNvPr id="50" name="Freccia su 49">
            <a:extLst>
              <a:ext uri="{FF2B5EF4-FFF2-40B4-BE49-F238E27FC236}">
                <a16:creationId xmlns:a16="http://schemas.microsoft.com/office/drawing/2014/main" id="{5EB17C00-29A8-4C63-1368-FD09781CC6F4}"/>
              </a:ext>
            </a:extLst>
          </p:cNvPr>
          <p:cNvSpPr/>
          <p:nvPr/>
        </p:nvSpPr>
        <p:spPr>
          <a:xfrm rot="10800000">
            <a:off x="5653884" y="2000816"/>
            <a:ext cx="593685" cy="1013628"/>
          </a:xfrm>
          <a:prstGeom prst="upArrow">
            <a:avLst/>
          </a:prstGeom>
          <a:solidFill>
            <a:srgbClr val="FF96D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2" name="Immagine 51">
            <a:extLst>
              <a:ext uri="{FF2B5EF4-FFF2-40B4-BE49-F238E27FC236}">
                <a16:creationId xmlns:a16="http://schemas.microsoft.com/office/drawing/2014/main" id="{D789C1F1-DB83-40D8-D6E7-A72747978631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6383" t="41448" r="6404" b="23345"/>
          <a:stretch/>
        </p:blipFill>
        <p:spPr>
          <a:xfrm>
            <a:off x="2542506" y="4344709"/>
            <a:ext cx="1623834" cy="414166"/>
          </a:xfrm>
          <a:prstGeom prst="rect">
            <a:avLst/>
          </a:prstGeom>
        </p:spPr>
      </p:pic>
      <p:sp>
        <p:nvSpPr>
          <p:cNvPr id="2" name="Rettangolo 1">
            <a:extLst>
              <a:ext uri="{FF2B5EF4-FFF2-40B4-BE49-F238E27FC236}">
                <a16:creationId xmlns:a16="http://schemas.microsoft.com/office/drawing/2014/main" id="{E78AB4FF-1DEB-241A-7107-D88863CC129A}"/>
              </a:ext>
            </a:extLst>
          </p:cNvPr>
          <p:cNvSpPr/>
          <p:nvPr/>
        </p:nvSpPr>
        <p:spPr>
          <a:xfrm>
            <a:off x="6962228" y="1075929"/>
            <a:ext cx="888301" cy="3815757"/>
          </a:xfrm>
          <a:prstGeom prst="rect">
            <a:avLst/>
          </a:prstGeom>
          <a:solidFill>
            <a:srgbClr val="FF96D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highlight>
                <a:srgbClr val="FF96D5"/>
              </a:highlight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A3C1DD49-1B39-F825-FAE6-9F1B280D4E66}"/>
              </a:ext>
            </a:extLst>
          </p:cNvPr>
          <p:cNvSpPr txBox="1"/>
          <p:nvPr/>
        </p:nvSpPr>
        <p:spPr>
          <a:xfrm>
            <a:off x="6918812" y="763870"/>
            <a:ext cx="10294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i="1" dirty="0">
                <a:latin typeface="+mn-lt"/>
              </a:rPr>
              <a:t>Integration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6DB6D177-275F-74AD-0B36-9C2DF7087C65}"/>
              </a:ext>
            </a:extLst>
          </p:cNvPr>
          <p:cNvSpPr txBox="1"/>
          <p:nvPr/>
        </p:nvSpPr>
        <p:spPr>
          <a:xfrm>
            <a:off x="6987639" y="1154530"/>
            <a:ext cx="82684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kern="1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Kenny Mead</a:t>
            </a:r>
            <a:endParaRPr lang="it-IT" sz="1400" kern="100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5FFF2E6E-34ED-B2DB-45C0-5029F427F23A}"/>
              </a:ext>
            </a:extLst>
          </p:cNvPr>
          <p:cNvSpPr txBox="1"/>
          <p:nvPr/>
        </p:nvSpPr>
        <p:spPr>
          <a:xfrm>
            <a:off x="745061" y="1150068"/>
            <a:ext cx="156357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kern="100" dirty="0"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Axel </a:t>
            </a:r>
            <a:r>
              <a:rPr lang="en-US" sz="1400" kern="100" dirty="0" err="1"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Lichtner</a:t>
            </a:r>
            <a:endParaRPr lang="it-IT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B5D1533B-3D39-8155-7C26-7DA7AAE5A359}"/>
              </a:ext>
            </a:extLst>
          </p:cNvPr>
          <p:cNvSpPr txBox="1"/>
          <p:nvPr/>
        </p:nvSpPr>
        <p:spPr>
          <a:xfrm>
            <a:off x="794167" y="3699612"/>
            <a:ext cx="18454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kern="100" dirty="0"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Kenny Mead</a:t>
            </a:r>
            <a:endParaRPr lang="it-IT" sz="1400" kern="100" dirty="0">
              <a:solidFill>
                <a:schemeClr val="tx1"/>
              </a:solidFill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kern="100" dirty="0"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Leonardo Ferrari</a:t>
            </a:r>
            <a:endParaRPr lang="it-IT" sz="1400" kern="100" dirty="0">
              <a:solidFill>
                <a:schemeClr val="tx1"/>
              </a:solidFill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8DFE2A02-F77C-CDE4-EA86-BAF62A996B03}"/>
              </a:ext>
            </a:extLst>
          </p:cNvPr>
          <p:cNvSpPr txBox="1"/>
          <p:nvPr/>
        </p:nvSpPr>
        <p:spPr>
          <a:xfrm>
            <a:off x="2596304" y="3593868"/>
            <a:ext cx="144855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kern="100" dirty="0" err="1"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Donghyun</a:t>
            </a:r>
            <a:r>
              <a:rPr lang="en-US" sz="1400" kern="100" dirty="0"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Kim</a:t>
            </a:r>
            <a:endParaRPr lang="it-IT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9BE6AFBE-F6A8-2B78-EDCF-0CF9E065AEA3}"/>
              </a:ext>
            </a:extLst>
          </p:cNvPr>
          <p:cNvSpPr txBox="1"/>
          <p:nvPr/>
        </p:nvSpPr>
        <p:spPr>
          <a:xfrm>
            <a:off x="4445646" y="3312770"/>
            <a:ext cx="144855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kern="100" dirty="0" err="1"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Donghyun</a:t>
            </a:r>
            <a:r>
              <a:rPr lang="en-US" sz="1400" kern="100" dirty="0"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Kim</a:t>
            </a:r>
            <a:endParaRPr lang="it-IT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707772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8" flipH="1">
            <a:off x="0" y="159426"/>
            <a:ext cx="1262074" cy="612173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37"/>
          <p:cNvSpPr txBox="1">
            <a:spLocks noGrp="1"/>
          </p:cNvSpPr>
          <p:nvPr>
            <p:ph type="title"/>
          </p:nvPr>
        </p:nvSpPr>
        <p:spPr>
          <a:xfrm>
            <a:off x="1262077" y="282000"/>
            <a:ext cx="6783900" cy="4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0000" rIns="91425" bIns="900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" sz="3000">
                <a:solidFill>
                  <a:schemeClr val="dk1"/>
                </a:solidFill>
              </a:rPr>
              <a:t>The Market &amp; The Competition</a:t>
            </a:r>
            <a:endParaRPr sz="800">
              <a:latin typeface="Audiowide"/>
              <a:ea typeface="Audiowide"/>
              <a:cs typeface="Audiowide"/>
              <a:sym typeface="Audiowide"/>
            </a:endParaRPr>
          </a:p>
        </p:txBody>
      </p:sp>
      <p:sp>
        <p:nvSpPr>
          <p:cNvPr id="185" name="Google Shape;185;p37"/>
          <p:cNvSpPr txBox="1"/>
          <p:nvPr/>
        </p:nvSpPr>
        <p:spPr>
          <a:xfrm>
            <a:off x="631036" y="894176"/>
            <a:ext cx="8322841" cy="3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it-IT" b="1" i="0" dirty="0">
                <a:solidFill>
                  <a:srgbClr val="1D1C1D"/>
                </a:solidFill>
                <a:effectLst/>
                <a:latin typeface="+mn-lt"/>
              </a:rPr>
              <a:t>Market </a:t>
            </a:r>
            <a:r>
              <a:rPr lang="it-IT" b="1" i="0" dirty="0" err="1">
                <a:solidFill>
                  <a:srgbClr val="1D1C1D"/>
                </a:solidFill>
                <a:effectLst/>
                <a:latin typeface="+mn-lt"/>
              </a:rPr>
              <a:t>Potential</a:t>
            </a:r>
            <a:endParaRPr lang="it-IT" b="0" i="0" dirty="0">
              <a:solidFill>
                <a:srgbClr val="1D1C1D"/>
              </a:solidFill>
              <a:effectLst/>
              <a:latin typeface="+mn-lt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it-IT" b="0" i="0" dirty="0" err="1">
                <a:solidFill>
                  <a:srgbClr val="1D1C1D"/>
                </a:solidFill>
                <a:effectLst/>
                <a:latin typeface="+mn-lt"/>
              </a:rPr>
              <a:t>Growing</a:t>
            </a:r>
            <a:r>
              <a:rPr lang="it-IT" b="0" i="0" dirty="0">
                <a:solidFill>
                  <a:srgbClr val="1D1C1D"/>
                </a:solidFill>
                <a:effectLst/>
                <a:latin typeface="+mn-lt"/>
              </a:rPr>
              <a:t> market for ADAS systems, </a:t>
            </a:r>
            <a:r>
              <a:rPr lang="it-IT" b="0" i="0" dirty="0" err="1">
                <a:solidFill>
                  <a:srgbClr val="1D1C1D"/>
                </a:solidFill>
                <a:effectLst/>
                <a:latin typeface="+mn-lt"/>
              </a:rPr>
              <a:t>autonomous</a:t>
            </a:r>
            <a:r>
              <a:rPr lang="it-IT" b="0" i="0" dirty="0">
                <a:solidFill>
                  <a:srgbClr val="1D1C1D"/>
                </a:solidFill>
                <a:effectLst/>
                <a:latin typeface="+mn-lt"/>
              </a:rPr>
              <a:t> </a:t>
            </a:r>
            <a:r>
              <a:rPr lang="it-IT" b="0" i="0" dirty="0" err="1">
                <a:solidFill>
                  <a:srgbClr val="1D1C1D"/>
                </a:solidFill>
                <a:effectLst/>
                <a:latin typeface="+mn-lt"/>
              </a:rPr>
              <a:t>driving</a:t>
            </a:r>
            <a:r>
              <a:rPr lang="it-IT" b="0" i="0" dirty="0">
                <a:solidFill>
                  <a:srgbClr val="1D1C1D"/>
                </a:solidFill>
                <a:effectLst/>
                <a:latin typeface="+mn-lt"/>
              </a:rPr>
              <a:t> and </a:t>
            </a:r>
            <a:r>
              <a:rPr lang="it-IT" b="0" i="0" dirty="0" err="1">
                <a:solidFill>
                  <a:srgbClr val="1D1C1D"/>
                </a:solidFill>
                <a:effectLst/>
                <a:latin typeface="+mn-lt"/>
              </a:rPr>
              <a:t>connected</a:t>
            </a:r>
            <a:r>
              <a:rPr lang="it-IT" b="0" i="0" dirty="0">
                <a:solidFill>
                  <a:srgbClr val="1D1C1D"/>
                </a:solidFill>
                <a:effectLst/>
                <a:latin typeface="+mn-lt"/>
              </a:rPr>
              <a:t> </a:t>
            </a:r>
            <a:r>
              <a:rPr lang="it-IT" b="0" i="0" dirty="0" err="1">
                <a:solidFill>
                  <a:srgbClr val="1D1C1D"/>
                </a:solidFill>
                <a:effectLst/>
                <a:latin typeface="+mn-lt"/>
              </a:rPr>
              <a:t>vehicles</a:t>
            </a:r>
            <a:endParaRPr lang="it-IT" b="0" i="0" dirty="0">
              <a:solidFill>
                <a:srgbClr val="1D1C1D"/>
              </a:solidFill>
              <a:effectLst/>
              <a:latin typeface="+mn-lt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rgbClr val="1D1C1D"/>
                </a:solidFill>
                <a:effectLst/>
                <a:latin typeface="+mn-lt"/>
              </a:rPr>
              <a:t>new demand for hazard-</a:t>
            </a:r>
            <a:r>
              <a:rPr lang="it-IT" b="0" i="0" dirty="0" err="1">
                <a:solidFill>
                  <a:srgbClr val="1D1C1D"/>
                </a:solidFill>
                <a:effectLst/>
                <a:latin typeface="+mn-lt"/>
              </a:rPr>
              <a:t>detection</a:t>
            </a:r>
            <a:r>
              <a:rPr lang="it-IT" b="0" i="0" dirty="0">
                <a:solidFill>
                  <a:srgbClr val="1D1C1D"/>
                </a:solidFill>
                <a:effectLst/>
                <a:latin typeface="+mn-lt"/>
              </a:rPr>
              <a:t> data services due to </a:t>
            </a:r>
            <a:r>
              <a:rPr lang="it-IT" b="0" i="0" dirty="0" err="1">
                <a:solidFill>
                  <a:srgbClr val="1D1C1D"/>
                </a:solidFill>
                <a:effectLst/>
                <a:latin typeface="+mn-lt"/>
              </a:rPr>
              <a:t>Increasing</a:t>
            </a:r>
            <a:r>
              <a:rPr lang="it-IT" b="0" i="0" dirty="0">
                <a:solidFill>
                  <a:srgbClr val="1D1C1D"/>
                </a:solidFill>
                <a:effectLst/>
                <a:latin typeface="+mn-lt"/>
              </a:rPr>
              <a:t> </a:t>
            </a:r>
            <a:r>
              <a:rPr lang="it-IT" b="1" i="0" dirty="0" err="1">
                <a:solidFill>
                  <a:srgbClr val="1D1C1D"/>
                </a:solidFill>
                <a:effectLst/>
                <a:latin typeface="+mn-lt"/>
              </a:rPr>
              <a:t>urban</a:t>
            </a:r>
            <a:r>
              <a:rPr lang="it-IT" b="1" i="0" dirty="0">
                <a:solidFill>
                  <a:srgbClr val="1D1C1D"/>
                </a:solidFill>
                <a:effectLst/>
                <a:latin typeface="+mn-lt"/>
              </a:rPr>
              <a:t> </a:t>
            </a:r>
            <a:r>
              <a:rPr lang="it-IT" b="1" i="0" dirty="0" err="1">
                <a:solidFill>
                  <a:srgbClr val="1D1C1D"/>
                </a:solidFill>
                <a:effectLst/>
                <a:latin typeface="+mn-lt"/>
              </a:rPr>
              <a:t>mobility</a:t>
            </a:r>
            <a:r>
              <a:rPr lang="it-IT" b="1" i="0" dirty="0">
                <a:solidFill>
                  <a:srgbClr val="1D1C1D"/>
                </a:solidFill>
                <a:effectLst/>
                <a:latin typeface="+mn-lt"/>
              </a:rPr>
              <a:t> projects</a:t>
            </a:r>
            <a:r>
              <a:rPr lang="it-IT" b="0" i="0" dirty="0">
                <a:solidFill>
                  <a:srgbClr val="1D1C1D"/>
                </a:solidFill>
                <a:effectLst/>
                <a:latin typeface="+mn-lt"/>
              </a:rPr>
              <a:t> and </a:t>
            </a:r>
            <a:r>
              <a:rPr lang="it-IT" b="1" i="0" dirty="0">
                <a:solidFill>
                  <a:srgbClr val="1D1C1D"/>
                </a:solidFill>
                <a:effectLst/>
                <a:latin typeface="+mn-lt"/>
              </a:rPr>
              <a:t>smart city </a:t>
            </a:r>
            <a:r>
              <a:rPr lang="it-IT" b="1" i="0" dirty="0" err="1">
                <a:solidFill>
                  <a:srgbClr val="1D1C1D"/>
                </a:solidFill>
                <a:effectLst/>
                <a:latin typeface="+mn-lt"/>
              </a:rPr>
              <a:t>initiatives</a:t>
            </a:r>
            <a:endParaRPr lang="it-IT" b="0" i="0" dirty="0">
              <a:solidFill>
                <a:srgbClr val="1D1C1D"/>
              </a:solidFill>
              <a:effectLst/>
              <a:latin typeface="+mn-lt"/>
            </a:endParaRPr>
          </a:p>
          <a:p>
            <a:pPr algn="l"/>
            <a:endParaRPr lang="it-IT" b="1" i="0" dirty="0">
              <a:solidFill>
                <a:srgbClr val="1D1C1D"/>
              </a:solidFill>
              <a:effectLst/>
              <a:latin typeface="+mn-lt"/>
            </a:endParaRPr>
          </a:p>
          <a:p>
            <a:pPr algn="l"/>
            <a:r>
              <a:rPr lang="it-IT" b="1" i="0" dirty="0">
                <a:solidFill>
                  <a:srgbClr val="1D1C1D"/>
                </a:solidFill>
                <a:effectLst/>
                <a:latin typeface="+mn-lt"/>
              </a:rPr>
              <a:t>Competitors</a:t>
            </a:r>
            <a:endParaRPr lang="it-IT" b="0" i="0" dirty="0">
              <a:solidFill>
                <a:srgbClr val="1D1C1D"/>
              </a:solidFill>
              <a:effectLst/>
              <a:latin typeface="+mn-lt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it-IT" b="1" i="0" dirty="0" err="1">
                <a:solidFill>
                  <a:srgbClr val="1D1C1D"/>
                </a:solidFill>
                <a:effectLst/>
                <a:latin typeface="+mn-lt"/>
              </a:rPr>
              <a:t>Waze</a:t>
            </a:r>
            <a:r>
              <a:rPr lang="it-IT" b="1" i="0" dirty="0">
                <a:solidFill>
                  <a:srgbClr val="1D1C1D"/>
                </a:solidFill>
                <a:effectLst/>
                <a:latin typeface="+mn-lt"/>
              </a:rPr>
              <a:t> / Google Maps</a:t>
            </a:r>
            <a:endParaRPr lang="it-IT" b="0" i="0" dirty="0">
              <a:solidFill>
                <a:srgbClr val="1D1C1D"/>
              </a:solidFill>
              <a:effectLst/>
              <a:latin typeface="+mn-lt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it-IT" b="0" i="0" dirty="0" err="1">
                <a:solidFill>
                  <a:srgbClr val="1D1C1D"/>
                </a:solidFill>
                <a:effectLst/>
                <a:latin typeface="+mn-lt"/>
              </a:rPr>
              <a:t>Depend</a:t>
            </a:r>
            <a:r>
              <a:rPr lang="it-IT" b="0" i="0" dirty="0">
                <a:solidFill>
                  <a:srgbClr val="1D1C1D"/>
                </a:solidFill>
                <a:effectLst/>
                <a:latin typeface="+mn-lt"/>
              </a:rPr>
              <a:t> on </a:t>
            </a:r>
            <a:r>
              <a:rPr lang="it-IT" b="1" i="0" dirty="0" err="1">
                <a:solidFill>
                  <a:srgbClr val="1D1C1D"/>
                </a:solidFill>
                <a:effectLst/>
                <a:latin typeface="+mn-lt"/>
              </a:rPr>
              <a:t>crowdsourced</a:t>
            </a:r>
            <a:r>
              <a:rPr lang="it-IT" b="1" i="0" dirty="0">
                <a:solidFill>
                  <a:srgbClr val="1D1C1D"/>
                </a:solidFill>
                <a:effectLst/>
                <a:latin typeface="+mn-lt"/>
              </a:rPr>
              <a:t> reports</a:t>
            </a:r>
            <a:r>
              <a:rPr lang="it-IT" b="0" i="0" dirty="0">
                <a:solidFill>
                  <a:srgbClr val="1D1C1D"/>
                </a:solidFill>
                <a:effectLst/>
                <a:latin typeface="+mn-lt"/>
              </a:rPr>
              <a:t> from users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rgbClr val="1D1C1D"/>
                </a:solidFill>
                <a:effectLst/>
                <a:latin typeface="+mn-lt"/>
              </a:rPr>
              <a:t>Information </a:t>
            </a:r>
            <a:r>
              <a:rPr lang="it-IT" b="0" i="0" dirty="0" err="1">
                <a:solidFill>
                  <a:srgbClr val="1D1C1D"/>
                </a:solidFill>
                <a:effectLst/>
                <a:latin typeface="+mn-lt"/>
              </a:rPr>
              <a:t>may</a:t>
            </a:r>
            <a:r>
              <a:rPr lang="it-IT" b="0" i="0" dirty="0">
                <a:solidFill>
                  <a:srgbClr val="1D1C1D"/>
                </a:solidFill>
                <a:effectLst/>
                <a:latin typeface="+mn-lt"/>
              </a:rPr>
              <a:t> be </a:t>
            </a:r>
            <a:r>
              <a:rPr lang="it-IT" b="1" i="0" dirty="0" err="1">
                <a:solidFill>
                  <a:srgbClr val="1D1C1D"/>
                </a:solidFill>
                <a:effectLst/>
                <a:latin typeface="+mn-lt"/>
              </a:rPr>
              <a:t>delayed</a:t>
            </a:r>
            <a:r>
              <a:rPr lang="it-IT" b="1" i="0" dirty="0">
                <a:solidFill>
                  <a:srgbClr val="1D1C1D"/>
                </a:solidFill>
                <a:effectLst/>
                <a:latin typeface="+mn-lt"/>
              </a:rPr>
              <a:t>, </a:t>
            </a:r>
            <a:r>
              <a:rPr lang="it-IT" b="1" i="0" dirty="0" err="1">
                <a:solidFill>
                  <a:srgbClr val="1D1C1D"/>
                </a:solidFill>
                <a:effectLst/>
                <a:latin typeface="+mn-lt"/>
              </a:rPr>
              <a:t>inconsistent</a:t>
            </a:r>
            <a:r>
              <a:rPr lang="it-IT" b="1" i="0" dirty="0">
                <a:solidFill>
                  <a:srgbClr val="1D1C1D"/>
                </a:solidFill>
                <a:effectLst/>
                <a:latin typeface="+mn-lt"/>
              </a:rPr>
              <a:t>, or </a:t>
            </a:r>
            <a:r>
              <a:rPr lang="it-IT" b="1" i="0" dirty="0" err="1">
                <a:solidFill>
                  <a:srgbClr val="1D1C1D"/>
                </a:solidFill>
                <a:effectLst/>
                <a:latin typeface="+mn-lt"/>
              </a:rPr>
              <a:t>biased</a:t>
            </a:r>
            <a:endParaRPr lang="it-IT" b="0" i="0" dirty="0">
              <a:solidFill>
                <a:srgbClr val="1D1C1D"/>
              </a:solidFill>
              <a:effectLst/>
              <a:latin typeface="+mn-lt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it-IT" b="1" i="0" dirty="0" err="1">
                <a:solidFill>
                  <a:srgbClr val="1D1C1D"/>
                </a:solidFill>
                <a:effectLst/>
                <a:latin typeface="+mn-lt"/>
              </a:rPr>
              <a:t>Other</a:t>
            </a:r>
            <a:r>
              <a:rPr lang="it-IT" b="1" i="0" dirty="0">
                <a:solidFill>
                  <a:srgbClr val="1D1C1D"/>
                </a:solidFill>
                <a:effectLst/>
                <a:latin typeface="+mn-lt"/>
              </a:rPr>
              <a:t> ADAS OEM </a:t>
            </a:r>
            <a:r>
              <a:rPr lang="it-IT" b="1" i="0" dirty="0" err="1">
                <a:solidFill>
                  <a:srgbClr val="1D1C1D"/>
                </a:solidFill>
                <a:effectLst/>
                <a:latin typeface="+mn-lt"/>
              </a:rPr>
              <a:t>solutions</a:t>
            </a:r>
            <a:endParaRPr lang="it-IT" b="0" i="0" dirty="0">
              <a:solidFill>
                <a:srgbClr val="1D1C1D"/>
              </a:solidFill>
              <a:effectLst/>
              <a:latin typeface="+mn-lt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it-IT" i="0" dirty="0" err="1">
                <a:solidFill>
                  <a:srgbClr val="1D1C1D"/>
                </a:solidFill>
                <a:effectLst/>
                <a:latin typeface="+mn-lt"/>
              </a:rPr>
              <a:t>closed</a:t>
            </a:r>
            <a:r>
              <a:rPr lang="it-IT" i="0" dirty="0">
                <a:solidFill>
                  <a:srgbClr val="1D1C1D"/>
                </a:solidFill>
                <a:effectLst/>
                <a:latin typeface="+mn-lt"/>
              </a:rPr>
              <a:t>, </a:t>
            </a:r>
            <a:r>
              <a:rPr lang="it-IT" i="0" dirty="0" err="1">
                <a:solidFill>
                  <a:srgbClr val="1D1C1D"/>
                </a:solidFill>
                <a:effectLst/>
                <a:latin typeface="+mn-lt"/>
              </a:rPr>
              <a:t>proprietary</a:t>
            </a:r>
            <a:r>
              <a:rPr lang="it-IT" i="0" dirty="0">
                <a:solidFill>
                  <a:srgbClr val="1D1C1D"/>
                </a:solidFill>
                <a:effectLst/>
                <a:latin typeface="+mn-lt"/>
              </a:rPr>
              <a:t> </a:t>
            </a:r>
            <a:r>
              <a:rPr lang="it-IT" i="0" dirty="0" err="1">
                <a:solidFill>
                  <a:srgbClr val="1D1C1D"/>
                </a:solidFill>
                <a:effectLst/>
                <a:latin typeface="+mn-lt"/>
              </a:rPr>
              <a:t>ecosystems</a:t>
            </a:r>
            <a:endParaRPr lang="it-IT" i="0" dirty="0">
              <a:solidFill>
                <a:srgbClr val="1D1C1D"/>
              </a:solidFill>
              <a:effectLst/>
              <a:latin typeface="+mn-lt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rgbClr val="1D1C1D"/>
                </a:solidFill>
                <a:effectLst/>
                <a:latin typeface="+mn-lt"/>
              </a:rPr>
              <a:t>Data </a:t>
            </a:r>
            <a:r>
              <a:rPr lang="it-IT" b="0" i="0" dirty="0" err="1">
                <a:solidFill>
                  <a:srgbClr val="1D1C1D"/>
                </a:solidFill>
                <a:effectLst/>
                <a:latin typeface="+mn-lt"/>
              </a:rPr>
              <a:t>not</a:t>
            </a:r>
            <a:r>
              <a:rPr lang="it-IT" b="0" i="0" dirty="0">
                <a:solidFill>
                  <a:srgbClr val="1D1C1D"/>
                </a:solidFill>
                <a:effectLst/>
                <a:latin typeface="+mn-lt"/>
              </a:rPr>
              <a:t> </a:t>
            </a:r>
            <a:r>
              <a:rPr lang="it-IT" b="1" i="0" dirty="0" err="1">
                <a:solidFill>
                  <a:srgbClr val="1D1C1D"/>
                </a:solidFill>
                <a:effectLst/>
                <a:latin typeface="+mn-lt"/>
              </a:rPr>
              <a:t>shared</a:t>
            </a:r>
            <a:r>
              <a:rPr lang="it-IT" b="1" i="0" dirty="0">
                <a:solidFill>
                  <a:srgbClr val="1D1C1D"/>
                </a:solidFill>
                <a:effectLst/>
                <a:latin typeface="+mn-lt"/>
              </a:rPr>
              <a:t> cross-</a:t>
            </a:r>
            <a:r>
              <a:rPr lang="it-IT" b="1" i="0" dirty="0" err="1">
                <a:solidFill>
                  <a:srgbClr val="1D1C1D"/>
                </a:solidFill>
                <a:effectLst/>
                <a:latin typeface="+mn-lt"/>
              </a:rPr>
              <a:t>platform</a:t>
            </a:r>
            <a:r>
              <a:rPr lang="it-IT" b="0" i="0" dirty="0">
                <a:solidFill>
                  <a:srgbClr val="1D1C1D"/>
                </a:solidFill>
                <a:effectLst/>
                <a:latin typeface="+mn-lt"/>
              </a:rPr>
              <a:t> or with </a:t>
            </a:r>
            <a:r>
              <a:rPr lang="it-IT" b="1" i="0" dirty="0">
                <a:solidFill>
                  <a:srgbClr val="1D1C1D"/>
                </a:solidFill>
                <a:effectLst/>
                <a:latin typeface="+mn-lt"/>
              </a:rPr>
              <a:t>city </a:t>
            </a:r>
            <a:r>
              <a:rPr lang="it-IT" b="1" i="0" dirty="0" err="1">
                <a:solidFill>
                  <a:srgbClr val="1D1C1D"/>
                </a:solidFill>
                <a:effectLst/>
                <a:latin typeface="+mn-lt"/>
              </a:rPr>
              <a:t>authorities</a:t>
            </a:r>
            <a:endParaRPr lang="it-IT" b="0" i="0" dirty="0">
              <a:solidFill>
                <a:srgbClr val="1D1C1D"/>
              </a:solidFill>
              <a:effectLst/>
              <a:latin typeface="+mn-lt"/>
            </a:endParaRPr>
          </a:p>
          <a:p>
            <a:pPr algn="l"/>
            <a:endParaRPr lang="it-IT" b="1" i="0" dirty="0">
              <a:solidFill>
                <a:srgbClr val="1D1C1D"/>
              </a:solidFill>
              <a:effectLst/>
              <a:latin typeface="+mn-lt"/>
            </a:endParaRPr>
          </a:p>
          <a:p>
            <a:pPr algn="l"/>
            <a:r>
              <a:rPr lang="it-IT" b="1" i="0" dirty="0" err="1">
                <a:solidFill>
                  <a:srgbClr val="1D1C1D"/>
                </a:solidFill>
                <a:effectLst/>
                <a:latin typeface="+mn-lt"/>
              </a:rPr>
              <a:t>Our</a:t>
            </a:r>
            <a:r>
              <a:rPr lang="it-IT" b="1" i="0" dirty="0">
                <a:solidFill>
                  <a:srgbClr val="1D1C1D"/>
                </a:solidFill>
                <a:effectLst/>
                <a:latin typeface="+mn-lt"/>
              </a:rPr>
              <a:t> </a:t>
            </a:r>
            <a:r>
              <a:rPr lang="it-IT" b="1" i="0" dirty="0" err="1">
                <a:solidFill>
                  <a:srgbClr val="1D1C1D"/>
                </a:solidFill>
                <a:effectLst/>
                <a:latin typeface="+mn-lt"/>
              </a:rPr>
              <a:t>Differentiation</a:t>
            </a:r>
            <a:endParaRPr lang="it-IT" b="0" i="0" dirty="0">
              <a:solidFill>
                <a:srgbClr val="1D1C1D"/>
              </a:solidFill>
              <a:effectLst/>
              <a:latin typeface="+mn-lt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it-IT" b="1" i="0" dirty="0">
                <a:solidFill>
                  <a:srgbClr val="1D1C1D"/>
                </a:solidFill>
                <a:effectLst/>
                <a:latin typeface="+mn-lt"/>
              </a:rPr>
              <a:t>Cross-</a:t>
            </a:r>
            <a:r>
              <a:rPr lang="it-IT" b="1" i="0" dirty="0" err="1">
                <a:solidFill>
                  <a:srgbClr val="1D1C1D"/>
                </a:solidFill>
                <a:effectLst/>
                <a:latin typeface="+mn-lt"/>
              </a:rPr>
              <a:t>platform</a:t>
            </a:r>
            <a:r>
              <a:rPr lang="it-IT" b="1" i="0" dirty="0">
                <a:solidFill>
                  <a:srgbClr val="1D1C1D"/>
                </a:solidFill>
                <a:effectLst/>
                <a:latin typeface="+mn-lt"/>
              </a:rPr>
              <a:t> </a:t>
            </a:r>
            <a:r>
              <a:rPr lang="it-IT" b="1" i="0" dirty="0" err="1">
                <a:solidFill>
                  <a:srgbClr val="1D1C1D"/>
                </a:solidFill>
                <a:effectLst/>
                <a:latin typeface="+mn-lt"/>
              </a:rPr>
              <a:t>compatibility</a:t>
            </a:r>
            <a:r>
              <a:rPr lang="it-IT" b="0" i="0" dirty="0">
                <a:solidFill>
                  <a:srgbClr val="1D1C1D"/>
                </a:solidFill>
                <a:effectLst/>
                <a:latin typeface="+mn-lt"/>
              </a:rPr>
              <a:t> → works with </a:t>
            </a:r>
            <a:r>
              <a:rPr lang="it-IT" b="0" i="0" dirty="0" err="1">
                <a:solidFill>
                  <a:srgbClr val="1D1C1D"/>
                </a:solidFill>
                <a:effectLst/>
                <a:latin typeface="+mn-lt"/>
              </a:rPr>
              <a:t>any</a:t>
            </a:r>
            <a:r>
              <a:rPr lang="it-IT" b="0" i="0" dirty="0">
                <a:solidFill>
                  <a:srgbClr val="1D1C1D"/>
                </a:solidFill>
                <a:effectLst/>
                <a:latin typeface="+mn-lt"/>
              </a:rPr>
              <a:t> ADAS-</a:t>
            </a:r>
            <a:r>
              <a:rPr lang="it-IT" b="0" i="0" dirty="0" err="1">
                <a:solidFill>
                  <a:srgbClr val="1D1C1D"/>
                </a:solidFill>
                <a:effectLst/>
                <a:latin typeface="+mn-lt"/>
              </a:rPr>
              <a:t>equipped</a:t>
            </a:r>
            <a:r>
              <a:rPr lang="it-IT" b="0" i="0" dirty="0">
                <a:solidFill>
                  <a:srgbClr val="1D1C1D"/>
                </a:solidFill>
                <a:effectLst/>
                <a:latin typeface="+mn-lt"/>
              </a:rPr>
              <a:t> </a:t>
            </a:r>
            <a:r>
              <a:rPr lang="it-IT" b="0" i="0" dirty="0" err="1">
                <a:solidFill>
                  <a:srgbClr val="1D1C1D"/>
                </a:solidFill>
                <a:effectLst/>
                <a:latin typeface="+mn-lt"/>
              </a:rPr>
              <a:t>vehicle</a:t>
            </a:r>
            <a:endParaRPr lang="it-IT" b="0" i="0" dirty="0">
              <a:solidFill>
                <a:srgbClr val="1D1C1D"/>
              </a:solidFill>
              <a:effectLst/>
              <a:latin typeface="+mn-lt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it-IT" b="1" i="0" dirty="0" err="1">
                <a:solidFill>
                  <a:srgbClr val="1D1C1D"/>
                </a:solidFill>
                <a:effectLst/>
                <a:latin typeface="+mn-lt"/>
              </a:rPr>
              <a:t>Automated</a:t>
            </a:r>
            <a:r>
              <a:rPr lang="it-IT" b="1" i="0" dirty="0">
                <a:solidFill>
                  <a:srgbClr val="1D1C1D"/>
                </a:solidFill>
                <a:effectLst/>
                <a:latin typeface="+mn-lt"/>
              </a:rPr>
              <a:t>, </a:t>
            </a:r>
            <a:r>
              <a:rPr lang="it-IT" b="1" i="0" dirty="0" err="1">
                <a:solidFill>
                  <a:srgbClr val="1D1C1D"/>
                </a:solidFill>
                <a:effectLst/>
                <a:latin typeface="+mn-lt"/>
              </a:rPr>
              <a:t>sensor-based</a:t>
            </a:r>
            <a:r>
              <a:rPr lang="it-IT" b="1" i="0" dirty="0">
                <a:solidFill>
                  <a:srgbClr val="1D1C1D"/>
                </a:solidFill>
                <a:effectLst/>
                <a:latin typeface="+mn-lt"/>
              </a:rPr>
              <a:t> </a:t>
            </a:r>
            <a:r>
              <a:rPr lang="it-IT" b="1" i="0" dirty="0" err="1">
                <a:solidFill>
                  <a:srgbClr val="1D1C1D"/>
                </a:solidFill>
                <a:effectLst/>
                <a:latin typeface="+mn-lt"/>
              </a:rPr>
              <a:t>detection</a:t>
            </a:r>
            <a:r>
              <a:rPr lang="it-IT" b="0" i="0" dirty="0">
                <a:solidFill>
                  <a:srgbClr val="1D1C1D"/>
                </a:solidFill>
                <a:effectLst/>
                <a:latin typeface="+mn-lt"/>
              </a:rPr>
              <a:t> → no </a:t>
            </a:r>
            <a:r>
              <a:rPr lang="it-IT" b="0" i="0" dirty="0" err="1">
                <a:solidFill>
                  <a:srgbClr val="1D1C1D"/>
                </a:solidFill>
                <a:effectLst/>
                <a:latin typeface="+mn-lt"/>
              </a:rPr>
              <a:t>manual</a:t>
            </a:r>
            <a:r>
              <a:rPr lang="it-IT" b="0" i="0" dirty="0">
                <a:solidFill>
                  <a:srgbClr val="1D1C1D"/>
                </a:solidFill>
                <a:effectLst/>
                <a:latin typeface="+mn-lt"/>
              </a:rPr>
              <a:t> input, </a:t>
            </a:r>
            <a:r>
              <a:rPr lang="it-IT" b="0" i="0" dirty="0" err="1">
                <a:solidFill>
                  <a:srgbClr val="1D1C1D"/>
                </a:solidFill>
                <a:effectLst/>
                <a:latin typeface="+mn-lt"/>
              </a:rPr>
              <a:t>faster</a:t>
            </a:r>
            <a:r>
              <a:rPr lang="it-IT" b="0" i="0" dirty="0">
                <a:solidFill>
                  <a:srgbClr val="1D1C1D"/>
                </a:solidFill>
                <a:effectLst/>
                <a:latin typeface="+mn-lt"/>
              </a:rPr>
              <a:t> &amp; more </a:t>
            </a:r>
            <a:r>
              <a:rPr lang="it-IT" b="0" i="0" dirty="0" err="1">
                <a:solidFill>
                  <a:srgbClr val="1D1C1D"/>
                </a:solidFill>
                <a:effectLst/>
                <a:latin typeface="+mn-lt"/>
              </a:rPr>
              <a:t>reliable</a:t>
            </a:r>
            <a:endParaRPr lang="it-IT" b="0" i="0" dirty="0">
              <a:solidFill>
                <a:srgbClr val="1D1C1D"/>
              </a:solidFill>
              <a:effectLst/>
              <a:latin typeface="+mn-lt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it-IT" b="1" i="0" dirty="0">
                <a:solidFill>
                  <a:srgbClr val="1D1C1D"/>
                </a:solidFill>
                <a:effectLst/>
                <a:latin typeface="+mn-lt"/>
              </a:rPr>
              <a:t>Open </a:t>
            </a:r>
            <a:r>
              <a:rPr lang="it-IT" b="1" i="0" dirty="0" err="1">
                <a:solidFill>
                  <a:srgbClr val="1D1C1D"/>
                </a:solidFill>
                <a:effectLst/>
                <a:latin typeface="+mn-lt"/>
              </a:rPr>
              <a:t>protocols</a:t>
            </a:r>
            <a:r>
              <a:rPr lang="it-IT" b="1" i="0" dirty="0">
                <a:solidFill>
                  <a:srgbClr val="1D1C1D"/>
                </a:solidFill>
                <a:effectLst/>
                <a:latin typeface="+mn-lt"/>
              </a:rPr>
              <a:t> </a:t>
            </a:r>
            <a:r>
              <a:rPr lang="it-IT" b="0" i="0" dirty="0">
                <a:solidFill>
                  <a:srgbClr val="1D1C1D"/>
                </a:solidFill>
                <a:effectLst/>
                <a:latin typeface="+mn-lt"/>
              </a:rPr>
              <a:t>→ </a:t>
            </a:r>
            <a:r>
              <a:rPr lang="it-IT" b="0" i="0" dirty="0" err="1">
                <a:solidFill>
                  <a:srgbClr val="1D1C1D"/>
                </a:solidFill>
                <a:effectLst/>
                <a:latin typeface="+mn-lt"/>
              </a:rPr>
              <a:t>interoperability</a:t>
            </a:r>
            <a:r>
              <a:rPr lang="it-IT" b="0" i="0" dirty="0">
                <a:solidFill>
                  <a:srgbClr val="1D1C1D"/>
                </a:solidFill>
                <a:effectLst/>
                <a:latin typeface="+mn-lt"/>
              </a:rPr>
              <a:t> &amp; </a:t>
            </a:r>
            <a:r>
              <a:rPr lang="it-IT" b="0" i="0" dirty="0" err="1">
                <a:solidFill>
                  <a:srgbClr val="1D1C1D"/>
                </a:solidFill>
                <a:effectLst/>
                <a:latin typeface="+mn-lt"/>
              </a:rPr>
              <a:t>scalability</a:t>
            </a:r>
            <a:endParaRPr lang="it-IT" b="0" i="0" dirty="0">
              <a:solidFill>
                <a:srgbClr val="1D1C1D"/>
              </a:solidFill>
              <a:effectLst/>
              <a:latin typeface="+mn-lt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it-IT" b="1" i="0" dirty="0">
                <a:solidFill>
                  <a:srgbClr val="1D1C1D"/>
                </a:solidFill>
                <a:effectLst/>
                <a:latin typeface="+mn-lt"/>
              </a:rPr>
              <a:t>City-</a:t>
            </a:r>
            <a:r>
              <a:rPr lang="it-IT" b="1" i="0" dirty="0" err="1">
                <a:solidFill>
                  <a:srgbClr val="1D1C1D"/>
                </a:solidFill>
                <a:effectLst/>
                <a:latin typeface="+mn-lt"/>
              </a:rPr>
              <a:t>level</a:t>
            </a:r>
            <a:r>
              <a:rPr lang="it-IT" b="1" i="0" dirty="0">
                <a:solidFill>
                  <a:srgbClr val="1D1C1D"/>
                </a:solidFill>
                <a:effectLst/>
                <a:latin typeface="+mn-lt"/>
              </a:rPr>
              <a:t> </a:t>
            </a:r>
            <a:r>
              <a:rPr lang="it-IT" b="1" i="0" dirty="0" err="1">
                <a:solidFill>
                  <a:srgbClr val="1D1C1D"/>
                </a:solidFill>
                <a:effectLst/>
                <a:latin typeface="+mn-lt"/>
              </a:rPr>
              <a:t>analytics</a:t>
            </a:r>
            <a:r>
              <a:rPr lang="it-IT" b="1" i="0" dirty="0">
                <a:solidFill>
                  <a:srgbClr val="1D1C1D"/>
                </a:solidFill>
                <a:effectLst/>
                <a:latin typeface="+mn-lt"/>
              </a:rPr>
              <a:t> dashboards</a:t>
            </a:r>
            <a:r>
              <a:rPr lang="it-IT" b="0" i="0" dirty="0">
                <a:solidFill>
                  <a:srgbClr val="1D1C1D"/>
                </a:solidFill>
                <a:effectLst/>
                <a:latin typeface="+mn-lt"/>
              </a:rPr>
              <a:t> → </a:t>
            </a:r>
            <a:r>
              <a:rPr lang="it-IT" b="0" i="0" dirty="0" err="1">
                <a:solidFill>
                  <a:srgbClr val="1D1C1D"/>
                </a:solidFill>
                <a:effectLst/>
                <a:latin typeface="+mn-lt"/>
              </a:rPr>
              <a:t>valuable</a:t>
            </a:r>
            <a:r>
              <a:rPr lang="it-IT" b="0" i="0" dirty="0">
                <a:solidFill>
                  <a:srgbClr val="1D1C1D"/>
                </a:solidFill>
                <a:effectLst/>
                <a:latin typeface="+mn-lt"/>
              </a:rPr>
              <a:t> insights for </a:t>
            </a:r>
            <a:r>
              <a:rPr lang="it-IT" b="0" i="0" dirty="0" err="1">
                <a:solidFill>
                  <a:srgbClr val="1D1C1D"/>
                </a:solidFill>
                <a:effectLst/>
                <a:latin typeface="+mn-lt"/>
              </a:rPr>
              <a:t>urban</a:t>
            </a:r>
            <a:r>
              <a:rPr lang="it-IT" b="0" i="0" dirty="0">
                <a:solidFill>
                  <a:srgbClr val="1D1C1D"/>
                </a:solidFill>
                <a:effectLst/>
                <a:latin typeface="+mn-lt"/>
              </a:rPr>
              <a:t> planning &amp; fleet management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8" flipH="1">
            <a:off x="0" y="159426"/>
            <a:ext cx="1262074" cy="612173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38"/>
          <p:cNvSpPr txBox="1">
            <a:spLocks noGrp="1"/>
          </p:cNvSpPr>
          <p:nvPr>
            <p:ph type="title"/>
          </p:nvPr>
        </p:nvSpPr>
        <p:spPr>
          <a:xfrm>
            <a:off x="1262077" y="282000"/>
            <a:ext cx="6783900" cy="4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0000" rIns="91425" bIns="900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" sz="3000">
                <a:solidFill>
                  <a:schemeClr val="dk1"/>
                </a:solidFill>
              </a:rPr>
              <a:t>Business Model * Plan &amp; Funds</a:t>
            </a:r>
            <a:endParaRPr sz="800">
              <a:latin typeface="Audiowide"/>
              <a:ea typeface="Audiowide"/>
              <a:cs typeface="Audiowide"/>
              <a:sym typeface="Audiowide"/>
            </a:endParaRPr>
          </a:p>
        </p:txBody>
      </p:sp>
      <p:sp>
        <p:nvSpPr>
          <p:cNvPr id="192" name="Google Shape;192;p38"/>
          <p:cNvSpPr txBox="1"/>
          <p:nvPr/>
        </p:nvSpPr>
        <p:spPr>
          <a:xfrm>
            <a:off x="657750" y="1132650"/>
            <a:ext cx="7686900" cy="3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it-IT" b="1" i="0" dirty="0">
                <a:solidFill>
                  <a:srgbClr val="1D1C1D"/>
                </a:solidFill>
                <a:effectLst/>
                <a:latin typeface="+mn-lt"/>
              </a:rPr>
              <a:t>Revenue Streams</a:t>
            </a:r>
            <a:br>
              <a:rPr lang="it-IT" b="0" i="0" dirty="0">
                <a:solidFill>
                  <a:srgbClr val="1D1C1D"/>
                </a:solidFill>
                <a:effectLst/>
                <a:latin typeface="+mn-lt"/>
              </a:rPr>
            </a:br>
            <a:endParaRPr lang="it-IT" b="0" i="0" dirty="0">
              <a:solidFill>
                <a:srgbClr val="1D1C1D"/>
              </a:solidFill>
              <a:effectLst/>
              <a:latin typeface="+mn-lt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it-IT" i="0" dirty="0">
                <a:solidFill>
                  <a:srgbClr val="1D1C1D"/>
                </a:solidFill>
                <a:effectLst/>
                <a:latin typeface="+mn-lt"/>
              </a:rPr>
              <a:t>Licensing to </a:t>
            </a:r>
            <a:r>
              <a:rPr lang="it-IT" i="0" dirty="0" err="1">
                <a:solidFill>
                  <a:srgbClr val="1D1C1D"/>
                </a:solidFill>
                <a:effectLst/>
                <a:latin typeface="+mn-lt"/>
              </a:rPr>
              <a:t>Automakers</a:t>
            </a:r>
            <a:r>
              <a:rPr lang="it-IT" i="0" dirty="0">
                <a:solidFill>
                  <a:srgbClr val="1D1C1D"/>
                </a:solidFill>
                <a:effectLst/>
                <a:latin typeface="+mn-lt"/>
              </a:rPr>
              <a:t> 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it-IT" i="0" dirty="0" err="1">
                <a:solidFill>
                  <a:srgbClr val="1D1C1D"/>
                </a:solidFill>
                <a:effectLst/>
                <a:latin typeface="+mn-lt"/>
              </a:rPr>
              <a:t>Subscriptions</a:t>
            </a:r>
            <a:r>
              <a:rPr lang="it-IT" i="0" dirty="0">
                <a:solidFill>
                  <a:srgbClr val="1D1C1D"/>
                </a:solidFill>
                <a:effectLst/>
                <a:latin typeface="+mn-lt"/>
              </a:rPr>
              <a:t> for Fleet </a:t>
            </a:r>
            <a:r>
              <a:rPr lang="it-IT" i="0" dirty="0" err="1">
                <a:solidFill>
                  <a:srgbClr val="1D1C1D"/>
                </a:solidFill>
                <a:effectLst/>
                <a:latin typeface="+mn-lt"/>
              </a:rPr>
              <a:t>Operators</a:t>
            </a:r>
            <a:r>
              <a:rPr lang="it-IT" i="0" dirty="0">
                <a:solidFill>
                  <a:srgbClr val="1D1C1D"/>
                </a:solidFill>
                <a:effectLst/>
                <a:latin typeface="+mn-lt"/>
              </a:rPr>
              <a:t> 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it-IT" i="0" dirty="0">
                <a:solidFill>
                  <a:srgbClr val="1D1C1D"/>
                </a:solidFill>
                <a:effectLst/>
                <a:latin typeface="+mn-lt"/>
              </a:rPr>
              <a:t>Data Dashboards for Cities 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1D1C1D"/>
                </a:solidFill>
                <a:latin typeface="+mn-lt"/>
              </a:rPr>
              <a:t>Licensing to </a:t>
            </a:r>
            <a:r>
              <a:rPr lang="it-IT" dirty="0" err="1">
                <a:solidFill>
                  <a:srgbClr val="1D1C1D"/>
                </a:solidFill>
                <a:latin typeface="+mn-lt"/>
              </a:rPr>
              <a:t>map</a:t>
            </a:r>
            <a:r>
              <a:rPr lang="it-IT" dirty="0">
                <a:solidFill>
                  <a:srgbClr val="1D1C1D"/>
                </a:solidFill>
                <a:latin typeface="+mn-lt"/>
              </a:rPr>
              <a:t> and </a:t>
            </a:r>
            <a:r>
              <a:rPr lang="it-IT" dirty="0" err="1">
                <a:solidFill>
                  <a:srgbClr val="1D1C1D"/>
                </a:solidFill>
                <a:latin typeface="+mn-lt"/>
              </a:rPr>
              <a:t>navigation</a:t>
            </a:r>
            <a:r>
              <a:rPr lang="it-IT" dirty="0">
                <a:solidFill>
                  <a:srgbClr val="1D1C1D"/>
                </a:solidFill>
                <a:latin typeface="+mn-lt"/>
              </a:rPr>
              <a:t> system providers</a:t>
            </a:r>
          </a:p>
          <a:p>
            <a:pPr algn="l"/>
            <a:endParaRPr lang="it-IT" b="1" i="0" dirty="0">
              <a:solidFill>
                <a:srgbClr val="1D1C1D"/>
              </a:solidFill>
              <a:effectLst/>
              <a:latin typeface="+mn-lt"/>
            </a:endParaRPr>
          </a:p>
          <a:p>
            <a:pPr marL="127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 i="1" dirty="0">
              <a:solidFill>
                <a:schemeClr val="dk1"/>
              </a:solidFill>
              <a:latin typeface="+mn-lt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chemeClr val="dk1"/>
              </a:solidFill>
              <a:highlight>
                <a:schemeClr val="lt1"/>
              </a:highlight>
              <a:latin typeface="+mn-lt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8" flipH="1">
            <a:off x="0" y="159426"/>
            <a:ext cx="1262074" cy="612173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39"/>
          <p:cNvSpPr txBox="1">
            <a:spLocks noGrp="1"/>
          </p:cNvSpPr>
          <p:nvPr>
            <p:ph type="title"/>
          </p:nvPr>
        </p:nvSpPr>
        <p:spPr>
          <a:xfrm>
            <a:off x="1262077" y="282000"/>
            <a:ext cx="6783900" cy="4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0000" rIns="91425" bIns="900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" sz="3000" dirty="0">
                <a:solidFill>
                  <a:schemeClr val="dk1"/>
                </a:solidFill>
              </a:rPr>
              <a:t>Contact</a:t>
            </a:r>
            <a:endParaRPr sz="800" dirty="0">
              <a:latin typeface="Audiowide"/>
              <a:ea typeface="Audiowide"/>
              <a:cs typeface="Audiowide"/>
              <a:sym typeface="Audiowide"/>
            </a:endParaRPr>
          </a:p>
        </p:txBody>
      </p:sp>
      <p:sp>
        <p:nvSpPr>
          <p:cNvPr id="199" name="Google Shape;199;p39"/>
          <p:cNvSpPr txBox="1"/>
          <p:nvPr/>
        </p:nvSpPr>
        <p:spPr>
          <a:xfrm>
            <a:off x="657750" y="1132650"/>
            <a:ext cx="7686900" cy="3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984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 panose="020B0604020202020204" pitchFamily="34" charset="0"/>
              <a:buChar char="•"/>
            </a:pPr>
            <a:r>
              <a:rPr lang="en" sz="1800" dirty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Integration Engineer &amp; DevOps – Kenny Mead</a:t>
            </a:r>
          </a:p>
          <a:p>
            <a:pPr marL="2984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 panose="020B0604020202020204" pitchFamily="34" charset="0"/>
              <a:buChar char="•"/>
            </a:pPr>
            <a:r>
              <a:rPr lang="en" sz="1800" dirty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Function Development Engineer – Axel </a:t>
            </a:r>
            <a:r>
              <a:rPr lang="en" sz="1800" dirty="0" err="1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Lichtner</a:t>
            </a:r>
            <a:endParaRPr lang="en" sz="1800" dirty="0">
              <a:solidFill>
                <a:schemeClr val="dk1"/>
              </a:solidFill>
              <a:latin typeface="+mn-lt"/>
              <a:ea typeface="Roboto"/>
              <a:cs typeface="Roboto"/>
              <a:sym typeface="Roboto"/>
            </a:endParaRPr>
          </a:p>
          <a:p>
            <a:pPr marL="127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lang="en" sz="1800" dirty="0">
              <a:solidFill>
                <a:schemeClr val="dk1"/>
              </a:solidFill>
              <a:latin typeface="+mn-lt"/>
              <a:ea typeface="Roboto"/>
              <a:cs typeface="Roboto"/>
              <a:sym typeface="Roboto"/>
            </a:endParaRPr>
          </a:p>
          <a:p>
            <a:pPr marL="127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 dirty="0">
              <a:solidFill>
                <a:schemeClr val="dk1"/>
              </a:solidFill>
              <a:latin typeface="+mn-lt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chemeClr val="dk1"/>
              </a:solidFill>
              <a:highlight>
                <a:schemeClr val="lt1"/>
              </a:highlight>
              <a:latin typeface="+mn-lt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87</TotalTime>
  <Words>381</Words>
  <Application>Microsoft Macintosh PowerPoint</Application>
  <PresentationFormat>Presentazione su schermo (16:9)</PresentationFormat>
  <Paragraphs>79</Paragraphs>
  <Slides>11</Slides>
  <Notes>11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2</vt:i4>
      </vt:variant>
      <vt:variant>
        <vt:lpstr>Titoli diapositive</vt:lpstr>
      </vt:variant>
      <vt:variant>
        <vt:i4>11</vt:i4>
      </vt:variant>
    </vt:vector>
  </HeadingPairs>
  <TitlesOfParts>
    <vt:vector size="17" baseType="lpstr">
      <vt:lpstr>Helvetica Neue Light</vt:lpstr>
      <vt:lpstr>Roboto</vt:lpstr>
      <vt:lpstr>Arial</vt:lpstr>
      <vt:lpstr>Audiowide</vt:lpstr>
      <vt:lpstr>Simple Light</vt:lpstr>
      <vt:lpstr>Simple Light</vt:lpstr>
      <vt:lpstr>Presentazione standard di PowerPoint</vt:lpstr>
      <vt:lpstr>Presentazione standard di PowerPoint</vt:lpstr>
      <vt:lpstr>Initial problem</vt:lpstr>
      <vt:lpstr>Our solution</vt:lpstr>
      <vt:lpstr>Technical implementation</vt:lpstr>
      <vt:lpstr>Team and Structure</vt:lpstr>
      <vt:lpstr>The Market &amp; The Competition</vt:lpstr>
      <vt:lpstr>Business Model * Plan &amp; Funds</vt:lpstr>
      <vt:lpstr>Contact</vt:lpstr>
      <vt:lpstr>Presentazione standard di PowerPoint</vt:lpstr>
      <vt:lpstr>Technical implementation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cp:lastModifiedBy>Axel Lichtner</cp:lastModifiedBy>
  <cp:revision>5</cp:revision>
  <dcterms:modified xsi:type="dcterms:W3CDTF">2025-10-01T20:14:26Z</dcterms:modified>
</cp:coreProperties>
</file>